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8" r:id="rId3"/>
    <p:sldId id="259" r:id="rId4"/>
    <p:sldId id="298" r:id="rId5"/>
    <p:sldId id="260" r:id="rId6"/>
    <p:sldId id="262" r:id="rId7"/>
    <p:sldId id="263" r:id="rId8"/>
    <p:sldId id="261" r:id="rId9"/>
    <p:sldId id="264" r:id="rId10"/>
    <p:sldId id="299" r:id="rId11"/>
    <p:sldId id="265" r:id="rId12"/>
    <p:sldId id="267" r:id="rId13"/>
    <p:sldId id="300" r:id="rId14"/>
    <p:sldId id="272" r:id="rId15"/>
    <p:sldId id="297" r:id="rId16"/>
    <p:sldId id="302" r:id="rId17"/>
    <p:sldId id="268" r:id="rId18"/>
    <p:sldId id="276" r:id="rId19"/>
    <p:sldId id="286" r:id="rId20"/>
    <p:sldId id="288" r:id="rId21"/>
    <p:sldId id="301" r:id="rId22"/>
    <p:sldId id="293" r:id="rId23"/>
    <p:sldId id="289" r:id="rId24"/>
    <p:sldId id="303" r:id="rId25"/>
    <p:sldId id="296" r:id="rId26"/>
  </p:sldIdLst>
  <p:sldSz cx="12192000" cy="6858000"/>
  <p:notesSz cx="6858000" cy="9144000"/>
  <p:embeddedFontLst>
    <p:embeddedFont>
      <p:font typeface="Georgia" panose="02040502050405020303" pitchFamily="18"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70">
          <p15:clr>
            <a:srgbClr val="9AA0A6"/>
          </p15:clr>
        </p15:guide>
        <p15:guide id="2" pos="5868">
          <p15:clr>
            <a:srgbClr val="9AA0A6"/>
          </p15:clr>
        </p15:guide>
        <p15:guide id="3" orient="horz" pos="157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6" roundtripDataSignature="AMtx7mgzPzfW/Eqj5INjXEMP3JF+w7YJ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4BA6F1-677A-4458-A86A-B9D4DBBD4549}" v="65" dt="2023-12-28T12:08:51.199"/>
  </p1510:revLst>
</p1510:revInfo>
</file>

<file path=ppt/tableStyles.xml><?xml version="1.0" encoding="utf-8"?>
<a:tblStyleLst xmlns:a="http://schemas.openxmlformats.org/drawingml/2006/main" def="{2C2D7396-3E8A-4C48-A43C-EBEA59809495}">
  <a:tblStyle styleId="{2C2D7396-3E8A-4C48-A43C-EBEA598094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66" d="100"/>
          <a:sy n="66" d="100"/>
        </p:scale>
        <p:origin x="668" y="44"/>
      </p:cViewPr>
      <p:guideLst>
        <p:guide orient="horz" pos="1570"/>
        <p:guide pos="5868"/>
        <p:guide orient="horz" pos="15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56"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C5687D-F891-4F86-90B9-CFB458DAD61B}" type="doc">
      <dgm:prSet loTypeId="urn:microsoft.com/office/officeart/2005/8/layout/vProcess5" loCatId="process" qsTypeId="urn:microsoft.com/office/officeart/2005/8/quickstyle/simple1" qsCatId="simple" csTypeId="urn:microsoft.com/office/officeart/2005/8/colors/accent0_2" csCatId="mainScheme" phldr="1"/>
      <dgm:spPr/>
      <dgm:t>
        <a:bodyPr/>
        <a:lstStyle/>
        <a:p>
          <a:endParaRPr lang="en-IN"/>
        </a:p>
      </dgm:t>
    </dgm:pt>
    <dgm:pt modelId="{775FE7D5-B13A-4D71-8379-A291C056BB92}">
      <dgm:prSet phldrT="[Text]" custT="1"/>
      <dgm:spPr/>
      <dgm:t>
        <a:bodyPr/>
        <a:lstStyle/>
        <a:p>
          <a:r>
            <a:rPr lang="en-US" sz="2500" b="1" dirty="0"/>
            <a:t>Business Success Criteria:</a:t>
          </a:r>
        </a:p>
        <a:p>
          <a:r>
            <a:rPr lang="en-US" sz="2700" dirty="0"/>
            <a:t>Achieving a 10% increase in profit margins through optimized procurement and pricing strategies.</a:t>
          </a:r>
          <a:endParaRPr lang="en-IN" sz="2700" dirty="0"/>
        </a:p>
      </dgm:t>
    </dgm:pt>
    <dgm:pt modelId="{98D502BA-87C6-4522-84BE-ADBA95F0159D}" type="parTrans" cxnId="{956C965B-D547-4C4E-A54A-DFF8F2D3F8AD}">
      <dgm:prSet/>
      <dgm:spPr/>
      <dgm:t>
        <a:bodyPr/>
        <a:lstStyle/>
        <a:p>
          <a:endParaRPr lang="en-IN"/>
        </a:p>
      </dgm:t>
    </dgm:pt>
    <dgm:pt modelId="{3AC11301-EB11-4F09-B77A-7027630FEBA5}" type="sibTrans" cxnId="{956C965B-D547-4C4E-A54A-DFF8F2D3F8AD}">
      <dgm:prSet/>
      <dgm:spPr/>
      <dgm:t>
        <a:bodyPr/>
        <a:lstStyle/>
        <a:p>
          <a:endParaRPr lang="en-IN"/>
        </a:p>
      </dgm:t>
    </dgm:pt>
    <dgm:pt modelId="{D960FDDC-9981-442B-8946-E76A54ABFD63}">
      <dgm:prSet phldrT="[Text]" custT="1"/>
      <dgm:spPr/>
      <dgm:t>
        <a:bodyPr/>
        <a:lstStyle/>
        <a:p>
          <a:pPr>
            <a:lnSpc>
              <a:spcPct val="100000"/>
            </a:lnSpc>
          </a:pPr>
          <a:r>
            <a:rPr lang="en-IN" sz="2500" b="1" i="0" dirty="0">
              <a:solidFill>
                <a:srgbClr val="000000"/>
              </a:solidFill>
              <a:effectLst/>
              <a:latin typeface="+mn-lt"/>
              <a:ea typeface="Calibri" panose="020F0502020204030204" pitchFamily="34" charset="0"/>
              <a:cs typeface="Times New Roman" panose="02020603050405020304" pitchFamily="18" charset="0"/>
            </a:rPr>
            <a:t>Economic success criteria:    </a:t>
          </a:r>
          <a:r>
            <a:rPr lang="en-US" sz="2700" dirty="0">
              <a:latin typeface="+mn-lt"/>
            </a:rPr>
            <a:t>Generating a 20% increase in revenue from coal and iron ore sales within the first year of implementation.</a:t>
          </a:r>
          <a:endParaRPr lang="en-IN" sz="2700" dirty="0">
            <a:latin typeface="+mn-lt"/>
          </a:endParaRPr>
        </a:p>
      </dgm:t>
    </dgm:pt>
    <dgm:pt modelId="{4A16EBE6-9D96-4721-8DB4-A931E4E41E74}" type="parTrans" cxnId="{1E82798E-96F2-42ED-BE4F-6C0030CFD3BD}">
      <dgm:prSet/>
      <dgm:spPr/>
      <dgm:t>
        <a:bodyPr/>
        <a:lstStyle/>
        <a:p>
          <a:endParaRPr lang="en-IN"/>
        </a:p>
      </dgm:t>
    </dgm:pt>
    <dgm:pt modelId="{365B660D-DA68-43B7-B9EE-77B6C57598D7}" type="sibTrans" cxnId="{1E82798E-96F2-42ED-BE4F-6C0030CFD3BD}">
      <dgm:prSet/>
      <dgm:spPr/>
      <dgm:t>
        <a:bodyPr/>
        <a:lstStyle/>
        <a:p>
          <a:endParaRPr lang="en-IN"/>
        </a:p>
      </dgm:t>
    </dgm:pt>
    <dgm:pt modelId="{4C1F03C5-788B-4EE6-A862-51A8A221883A}" type="pres">
      <dgm:prSet presAssocID="{5DC5687D-F891-4F86-90B9-CFB458DAD61B}" presName="outerComposite" presStyleCnt="0">
        <dgm:presLayoutVars>
          <dgm:chMax val="5"/>
          <dgm:dir/>
          <dgm:resizeHandles val="exact"/>
        </dgm:presLayoutVars>
      </dgm:prSet>
      <dgm:spPr/>
    </dgm:pt>
    <dgm:pt modelId="{462DA605-A75D-44CA-B6CC-D6DEA5ACC2C2}" type="pres">
      <dgm:prSet presAssocID="{5DC5687D-F891-4F86-90B9-CFB458DAD61B}" presName="dummyMaxCanvas" presStyleCnt="0">
        <dgm:presLayoutVars/>
      </dgm:prSet>
      <dgm:spPr/>
    </dgm:pt>
    <dgm:pt modelId="{F45197D5-56A3-403B-B0EA-C6327DFE4918}" type="pres">
      <dgm:prSet presAssocID="{5DC5687D-F891-4F86-90B9-CFB458DAD61B}" presName="TwoNodes_1" presStyleLbl="node1" presStyleIdx="0" presStyleCnt="2" custScaleX="117647" custScaleY="78394" custLinFactNeighborX="40774" custLinFactNeighborY="6512">
        <dgm:presLayoutVars>
          <dgm:bulletEnabled val="1"/>
        </dgm:presLayoutVars>
      </dgm:prSet>
      <dgm:spPr/>
    </dgm:pt>
    <dgm:pt modelId="{6D6F0F9C-C87C-4614-BAAF-EFEFB9B9DAB3}" type="pres">
      <dgm:prSet presAssocID="{5DC5687D-F891-4F86-90B9-CFB458DAD61B}" presName="TwoNodes_2" presStyleLbl="node1" presStyleIdx="1" presStyleCnt="2" custScaleX="117647" custScaleY="85368" custLinFactNeighborX="4646" custLinFactNeighborY="3895">
        <dgm:presLayoutVars>
          <dgm:bulletEnabled val="1"/>
        </dgm:presLayoutVars>
      </dgm:prSet>
      <dgm:spPr/>
    </dgm:pt>
    <dgm:pt modelId="{9FE77E64-7D97-4A1A-B937-D8FFF2B24225}" type="pres">
      <dgm:prSet presAssocID="{5DC5687D-F891-4F86-90B9-CFB458DAD61B}" presName="TwoConn_1-2" presStyleLbl="fgAccFollowNode1" presStyleIdx="0" presStyleCnt="1" custScaleX="68963" custScaleY="74282" custLinFactNeighborX="63347" custLinFactNeighborY="4489">
        <dgm:presLayoutVars>
          <dgm:bulletEnabled val="1"/>
        </dgm:presLayoutVars>
      </dgm:prSet>
      <dgm:spPr/>
    </dgm:pt>
    <dgm:pt modelId="{2032C180-1F71-40BB-BE4A-6AE90846D840}" type="pres">
      <dgm:prSet presAssocID="{5DC5687D-F891-4F86-90B9-CFB458DAD61B}" presName="TwoNodes_1_text" presStyleLbl="node1" presStyleIdx="1" presStyleCnt="2">
        <dgm:presLayoutVars>
          <dgm:bulletEnabled val="1"/>
        </dgm:presLayoutVars>
      </dgm:prSet>
      <dgm:spPr/>
    </dgm:pt>
    <dgm:pt modelId="{169A4317-55C5-4B85-869F-E51184EA886A}" type="pres">
      <dgm:prSet presAssocID="{5DC5687D-F891-4F86-90B9-CFB458DAD61B}" presName="TwoNodes_2_text" presStyleLbl="node1" presStyleIdx="1" presStyleCnt="2">
        <dgm:presLayoutVars>
          <dgm:bulletEnabled val="1"/>
        </dgm:presLayoutVars>
      </dgm:prSet>
      <dgm:spPr/>
    </dgm:pt>
  </dgm:ptLst>
  <dgm:cxnLst>
    <dgm:cxn modelId="{2BFEC514-4A78-4D37-A2FC-615579B9EAB7}" type="presOf" srcId="{D960FDDC-9981-442B-8946-E76A54ABFD63}" destId="{169A4317-55C5-4B85-869F-E51184EA886A}" srcOrd="1" destOrd="0" presId="urn:microsoft.com/office/officeart/2005/8/layout/vProcess5"/>
    <dgm:cxn modelId="{0EC0CD3D-0290-4AC7-8BF7-AB95445F53B0}" type="presOf" srcId="{775FE7D5-B13A-4D71-8379-A291C056BB92}" destId="{2032C180-1F71-40BB-BE4A-6AE90846D840}" srcOrd="1" destOrd="0" presId="urn:microsoft.com/office/officeart/2005/8/layout/vProcess5"/>
    <dgm:cxn modelId="{956C965B-D547-4C4E-A54A-DFF8F2D3F8AD}" srcId="{5DC5687D-F891-4F86-90B9-CFB458DAD61B}" destId="{775FE7D5-B13A-4D71-8379-A291C056BB92}" srcOrd="0" destOrd="0" parTransId="{98D502BA-87C6-4522-84BE-ADBA95F0159D}" sibTransId="{3AC11301-EB11-4F09-B77A-7027630FEBA5}"/>
    <dgm:cxn modelId="{47D08265-CF89-4E94-9FF2-CB1A1AAB0EB4}" type="presOf" srcId="{3AC11301-EB11-4F09-B77A-7027630FEBA5}" destId="{9FE77E64-7D97-4A1A-B937-D8FFF2B24225}" srcOrd="0" destOrd="0" presId="urn:microsoft.com/office/officeart/2005/8/layout/vProcess5"/>
    <dgm:cxn modelId="{1E82798E-96F2-42ED-BE4F-6C0030CFD3BD}" srcId="{5DC5687D-F891-4F86-90B9-CFB458DAD61B}" destId="{D960FDDC-9981-442B-8946-E76A54ABFD63}" srcOrd="1" destOrd="0" parTransId="{4A16EBE6-9D96-4721-8DB4-A931E4E41E74}" sibTransId="{365B660D-DA68-43B7-B9EE-77B6C57598D7}"/>
    <dgm:cxn modelId="{183A5DB0-B61E-4555-AB34-630C8E55527A}" type="presOf" srcId="{5DC5687D-F891-4F86-90B9-CFB458DAD61B}" destId="{4C1F03C5-788B-4EE6-A862-51A8A221883A}" srcOrd="0" destOrd="0" presId="urn:microsoft.com/office/officeart/2005/8/layout/vProcess5"/>
    <dgm:cxn modelId="{EEDEE0F1-7680-4BDD-81D8-028F046EAB30}" type="presOf" srcId="{775FE7D5-B13A-4D71-8379-A291C056BB92}" destId="{F45197D5-56A3-403B-B0EA-C6327DFE4918}" srcOrd="0" destOrd="0" presId="urn:microsoft.com/office/officeart/2005/8/layout/vProcess5"/>
    <dgm:cxn modelId="{2E754EFA-017E-454F-935E-A3BD336B6744}" type="presOf" srcId="{D960FDDC-9981-442B-8946-E76A54ABFD63}" destId="{6D6F0F9C-C87C-4614-BAAF-EFEFB9B9DAB3}" srcOrd="0" destOrd="0" presId="urn:microsoft.com/office/officeart/2005/8/layout/vProcess5"/>
    <dgm:cxn modelId="{D7465FEE-8473-49EC-BC65-0E81950628A5}" type="presParOf" srcId="{4C1F03C5-788B-4EE6-A862-51A8A221883A}" destId="{462DA605-A75D-44CA-B6CC-D6DEA5ACC2C2}" srcOrd="0" destOrd="0" presId="urn:microsoft.com/office/officeart/2005/8/layout/vProcess5"/>
    <dgm:cxn modelId="{9804F082-7DDF-4EFB-9E1F-DD8C6A946689}" type="presParOf" srcId="{4C1F03C5-788B-4EE6-A862-51A8A221883A}" destId="{F45197D5-56A3-403B-B0EA-C6327DFE4918}" srcOrd="1" destOrd="0" presId="urn:microsoft.com/office/officeart/2005/8/layout/vProcess5"/>
    <dgm:cxn modelId="{293C05EA-DA36-4998-BBE4-E9B1D0C28365}" type="presParOf" srcId="{4C1F03C5-788B-4EE6-A862-51A8A221883A}" destId="{6D6F0F9C-C87C-4614-BAAF-EFEFB9B9DAB3}" srcOrd="2" destOrd="0" presId="urn:microsoft.com/office/officeart/2005/8/layout/vProcess5"/>
    <dgm:cxn modelId="{38F15DBF-7C28-4E37-81ED-18429D4BC21A}" type="presParOf" srcId="{4C1F03C5-788B-4EE6-A862-51A8A221883A}" destId="{9FE77E64-7D97-4A1A-B937-D8FFF2B24225}" srcOrd="3" destOrd="0" presId="urn:microsoft.com/office/officeart/2005/8/layout/vProcess5"/>
    <dgm:cxn modelId="{AE2B961F-2CC3-4BE1-8AD8-978710215A4A}" type="presParOf" srcId="{4C1F03C5-788B-4EE6-A862-51A8A221883A}" destId="{2032C180-1F71-40BB-BE4A-6AE90846D840}" srcOrd="4" destOrd="0" presId="urn:microsoft.com/office/officeart/2005/8/layout/vProcess5"/>
    <dgm:cxn modelId="{08FA0E5A-3E07-4636-AA9E-1A70CE55019F}" type="presParOf" srcId="{4C1F03C5-788B-4EE6-A862-51A8A221883A}" destId="{169A4317-55C5-4B85-869F-E51184EA886A}"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197D5-56A3-403B-B0EA-C6327DFE4918}">
      <dsp:nvSpPr>
        <dsp:cNvPr id="0" name=""/>
        <dsp:cNvSpPr/>
      </dsp:nvSpPr>
      <dsp:spPr>
        <a:xfrm>
          <a:off x="4" y="383085"/>
          <a:ext cx="9143995" cy="1734428"/>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dirty="0"/>
            <a:t>Business Success Criteria:</a:t>
          </a:r>
        </a:p>
        <a:p>
          <a:pPr marL="0" lvl="0" indent="0" algn="l" defTabSz="1111250">
            <a:lnSpc>
              <a:spcPct val="90000"/>
            </a:lnSpc>
            <a:spcBef>
              <a:spcPct val="0"/>
            </a:spcBef>
            <a:spcAft>
              <a:spcPct val="35000"/>
            </a:spcAft>
            <a:buNone/>
          </a:pPr>
          <a:r>
            <a:rPr lang="en-US" sz="2700" kern="1200" dirty="0"/>
            <a:t>Achieving a 10% increase in profit margins through optimized procurement and pricing strategies.</a:t>
          </a:r>
          <a:endParaRPr lang="en-IN" sz="2700" kern="1200" dirty="0"/>
        </a:p>
      </dsp:txBody>
      <dsp:txXfrm>
        <a:off x="50804" y="433885"/>
        <a:ext cx="6504585" cy="1632828"/>
      </dsp:txXfrm>
    </dsp:sp>
    <dsp:sp modelId="{6D6F0F9C-C87C-4614-BAAF-EFEFB9B9DAB3}">
      <dsp:nvSpPr>
        <dsp:cNvPr id="0" name=""/>
        <dsp:cNvSpPr/>
      </dsp:nvSpPr>
      <dsp:spPr>
        <a:xfrm>
          <a:off x="685802" y="2952144"/>
          <a:ext cx="9143995" cy="1888724"/>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100000"/>
            </a:lnSpc>
            <a:spcBef>
              <a:spcPct val="0"/>
            </a:spcBef>
            <a:spcAft>
              <a:spcPct val="35000"/>
            </a:spcAft>
            <a:buNone/>
          </a:pPr>
          <a:r>
            <a:rPr lang="en-IN" sz="2500" b="1" i="0" kern="1200" dirty="0">
              <a:solidFill>
                <a:srgbClr val="000000"/>
              </a:solidFill>
              <a:effectLst/>
              <a:latin typeface="+mn-lt"/>
              <a:ea typeface="Calibri" panose="020F0502020204030204" pitchFamily="34" charset="0"/>
              <a:cs typeface="Times New Roman" panose="02020603050405020304" pitchFamily="18" charset="0"/>
            </a:rPr>
            <a:t>Economic success criteria:    </a:t>
          </a:r>
          <a:r>
            <a:rPr lang="en-US" sz="2700" kern="1200" dirty="0">
              <a:latin typeface="+mn-lt"/>
            </a:rPr>
            <a:t>Generating a 20% increase in revenue from coal and iron ore sales within the first year of implementation.</a:t>
          </a:r>
          <a:endParaRPr lang="en-IN" sz="2700" kern="1200" dirty="0">
            <a:latin typeface="+mn-lt"/>
          </a:endParaRPr>
        </a:p>
      </dsp:txBody>
      <dsp:txXfrm>
        <a:off x="741121" y="3007463"/>
        <a:ext cx="5727837" cy="1778086"/>
      </dsp:txXfrm>
    </dsp:sp>
    <dsp:sp modelId="{9FE77E64-7D97-4A1A-B937-D8FFF2B24225}">
      <dsp:nvSpPr>
        <dsp:cNvPr id="0" name=""/>
        <dsp:cNvSpPr/>
      </dsp:nvSpPr>
      <dsp:spPr>
        <a:xfrm>
          <a:off x="7468466" y="1988712"/>
          <a:ext cx="991752" cy="1068244"/>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7691610" y="1988712"/>
        <a:ext cx="545464" cy="82278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17b53b5ae0_1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249" name="Google Shape;249;g117b53b5ae0_1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a:extLst>
            <a:ext uri="{FF2B5EF4-FFF2-40B4-BE49-F238E27FC236}">
              <a16:creationId xmlns:a16="http://schemas.microsoft.com/office/drawing/2014/main" id="{3C703661-7ADE-0FCF-48F1-B1FC9E11808B}"/>
            </a:ext>
          </a:extLst>
        </p:cNvPr>
        <p:cNvGrpSpPr/>
        <p:nvPr/>
      </p:nvGrpSpPr>
      <p:grpSpPr>
        <a:xfrm>
          <a:off x="0" y="0"/>
          <a:ext cx="0" cy="0"/>
          <a:chOff x="0" y="0"/>
          <a:chExt cx="0" cy="0"/>
        </a:xfrm>
      </p:grpSpPr>
      <p:sp>
        <p:nvSpPr>
          <p:cNvPr id="173" name="Google Shape;173;p14:notes">
            <a:extLst>
              <a:ext uri="{FF2B5EF4-FFF2-40B4-BE49-F238E27FC236}">
                <a16:creationId xmlns:a16="http://schemas.microsoft.com/office/drawing/2014/main" id="{32BB9B0A-6BF9-7D27-CFC4-F19B25F03AB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174" name="Google Shape;174;p14:notes">
            <a:extLst>
              <a:ext uri="{FF2B5EF4-FFF2-40B4-BE49-F238E27FC236}">
                <a16:creationId xmlns:a16="http://schemas.microsoft.com/office/drawing/2014/main" id="{D3F37412-19EC-88DA-8792-A91DFC055C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3339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5" name="Google Shape;46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38" name="Google Shape;438;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7" name="Google Shape;48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 name="Google Shape;12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3a8d4be09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Change </a:t>
            </a:r>
            <a:endParaRPr/>
          </a:p>
        </p:txBody>
      </p:sp>
      <p:sp>
        <p:nvSpPr>
          <p:cNvPr id="137" name="Google Shape;137;gf3a8d4be0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57" name="Google Shape;15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64" name="Google Shape;16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f3a8d4be09_2_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f3a8d4be0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174" name="Google Shape;17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9c79fd7f2_1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p:txBody>
      </p:sp>
      <p:sp>
        <p:nvSpPr>
          <p:cNvPr id="180" name="Google Shape;180;g119c79fd7f2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15"/>
        <p:cNvGrpSpPr/>
        <p:nvPr/>
      </p:nvGrpSpPr>
      <p:grpSpPr>
        <a:xfrm>
          <a:off x="0" y="0"/>
          <a:ext cx="0" cy="0"/>
          <a:chOff x="0" y="0"/>
          <a:chExt cx="0" cy="0"/>
        </a:xfrm>
      </p:grpSpPr>
      <p:sp>
        <p:nvSpPr>
          <p:cNvPr id="16" name="Google Shape;16;p61"/>
          <p:cNvSpPr/>
          <p:nvPr/>
        </p:nvSpPr>
        <p:spPr>
          <a:xfrm>
            <a:off x="0" y="13"/>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p:txBody>
      </p:sp>
      <p:sp>
        <p:nvSpPr>
          <p:cNvPr id="17" name="Google Shape;17;p61"/>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6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9" name="Google Shape;19;p61"/>
          <p:cNvCxnSpPr/>
          <p:nvPr/>
        </p:nvCxnSpPr>
        <p:spPr>
          <a:xfrm>
            <a:off x="13"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5"/>
          <p:cNvSpPr>
            <a:spLocks noGrp="1"/>
          </p:cNvSpPr>
          <p:nvPr>
            <p:ph type="pic" idx="2"/>
          </p:nvPr>
        </p:nvSpPr>
        <p:spPr>
          <a:xfrm>
            <a:off x="5183188" y="987437"/>
            <a:ext cx="6172200" cy="4873625"/>
          </a:xfrm>
          <a:prstGeom prst="rect">
            <a:avLst/>
          </a:prstGeom>
          <a:noFill/>
          <a:ln>
            <a:noFill/>
          </a:ln>
        </p:spPr>
      </p:sp>
      <p:sp>
        <p:nvSpPr>
          <p:cNvPr id="77" name="Google Shape;77;p45"/>
          <p:cNvSpPr txBox="1">
            <a:spLocks noGrp="1"/>
          </p:cNvSpPr>
          <p:nvPr>
            <p:ph type="body" idx="1"/>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8" name="Google Shape;78;p4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46"/>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6"/>
          <p:cNvSpPr txBox="1">
            <a:spLocks noGrp="1"/>
          </p:cNvSpPr>
          <p:nvPr>
            <p:ph type="body" idx="1"/>
          </p:nvPr>
        </p:nvSpPr>
        <p:spPr>
          <a:xfrm rot="5400000">
            <a:off x="3920333" y="-1256507"/>
            <a:ext cx="4351339" cy="105156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46"/>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46"/>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6"/>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47"/>
          <p:cNvSpPr txBox="1">
            <a:spLocks noGrp="1"/>
          </p:cNvSpPr>
          <p:nvPr>
            <p:ph type="title"/>
          </p:nvPr>
        </p:nvSpPr>
        <p:spPr>
          <a:xfrm rot="5400000">
            <a:off x="7133442" y="1956595"/>
            <a:ext cx="5811839" cy="2628900"/>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7"/>
          <p:cNvSpPr txBox="1">
            <a:spLocks noGrp="1"/>
          </p:cNvSpPr>
          <p:nvPr>
            <p:ph type="body" idx="1"/>
          </p:nvPr>
        </p:nvSpPr>
        <p:spPr>
          <a:xfrm rot="5400000">
            <a:off x="1799442" y="-596106"/>
            <a:ext cx="5811839" cy="77343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7"/>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47"/>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24"/>
        <p:cNvGrpSpPr/>
        <p:nvPr/>
      </p:nvGrpSpPr>
      <p:grpSpPr>
        <a:xfrm>
          <a:off x="0" y="0"/>
          <a:ext cx="0" cy="0"/>
          <a:chOff x="0" y="0"/>
          <a:chExt cx="0" cy="0"/>
        </a:xfrm>
      </p:grpSpPr>
      <p:sp>
        <p:nvSpPr>
          <p:cNvPr id="25" name="Google Shape;25;gf3a8d4be09_2_86"/>
          <p:cNvSpPr/>
          <p:nvPr/>
        </p:nvSpPr>
        <p:spPr>
          <a:xfrm>
            <a:off x="0" y="3"/>
            <a:ext cx="12192000" cy="819300"/>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26" name="Google Shape;26;gf3a8d4be09_2_86"/>
          <p:cNvSpPr txBox="1">
            <a:spLocks noGrp="1"/>
          </p:cNvSpPr>
          <p:nvPr>
            <p:ph type="title"/>
          </p:nvPr>
        </p:nvSpPr>
        <p:spPr>
          <a:xfrm>
            <a:off x="228600" y="187044"/>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gf3a8d4be09_2_86"/>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gf3a8d4be09_2_86"/>
          <p:cNvCxnSpPr/>
          <p:nvPr/>
        </p:nvCxnSpPr>
        <p:spPr>
          <a:xfrm>
            <a:off x="0" y="6457951"/>
            <a:ext cx="96084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39"/>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9"/>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9"/>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9"/>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9"/>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
        <p:cNvGrpSpPr/>
        <p:nvPr/>
      </p:nvGrpSpPr>
      <p:grpSpPr>
        <a:xfrm>
          <a:off x="0" y="0"/>
          <a:ext cx="0" cy="0"/>
          <a:chOff x="0" y="0"/>
          <a:chExt cx="0" cy="0"/>
        </a:xfrm>
      </p:grpSpPr>
      <p:sp>
        <p:nvSpPr>
          <p:cNvPr id="36" name="Google Shape;36;p42"/>
          <p:cNvSpPr txBox="1">
            <a:spLocks noGrp="1"/>
          </p:cNvSpPr>
          <p:nvPr>
            <p:ph type="title"/>
          </p:nvPr>
        </p:nvSpPr>
        <p:spPr>
          <a:xfrm>
            <a:off x="839788"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2"/>
          <p:cNvSpPr txBox="1">
            <a:spLocks noGrp="1"/>
          </p:cNvSpPr>
          <p:nvPr>
            <p:ph type="body" idx="1"/>
          </p:nvPr>
        </p:nvSpPr>
        <p:spPr>
          <a:xfrm>
            <a:off x="839789" y="1681163"/>
            <a:ext cx="5157787" cy="823912"/>
          </a:xfrm>
          <a:prstGeom prst="rect">
            <a:avLst/>
          </a:prstGeom>
          <a:noFill/>
          <a:ln>
            <a:noFill/>
          </a:ln>
        </p:spPr>
        <p:txBody>
          <a:bodyPr spcFirstLastPara="1" wrap="square" lIns="91400" tIns="45675" rIns="91400" bIns="45675"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42"/>
          <p:cNvSpPr txBox="1">
            <a:spLocks noGrp="1"/>
          </p:cNvSpPr>
          <p:nvPr>
            <p:ph type="body" idx="2"/>
          </p:nvPr>
        </p:nvSpPr>
        <p:spPr>
          <a:xfrm>
            <a:off x="839789" y="2505075"/>
            <a:ext cx="5157787" cy="3684588"/>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42"/>
          <p:cNvSpPr txBox="1">
            <a:spLocks noGrp="1"/>
          </p:cNvSpPr>
          <p:nvPr>
            <p:ph type="body" idx="3"/>
          </p:nvPr>
        </p:nvSpPr>
        <p:spPr>
          <a:xfrm>
            <a:off x="6172203" y="1681163"/>
            <a:ext cx="5183188" cy="823912"/>
          </a:xfrm>
          <a:prstGeom prst="rect">
            <a:avLst/>
          </a:prstGeom>
          <a:noFill/>
          <a:ln>
            <a:noFill/>
          </a:ln>
        </p:spPr>
        <p:txBody>
          <a:bodyPr spcFirstLastPara="1" wrap="square" lIns="91400" tIns="45675" rIns="91400" bIns="45675"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42"/>
          <p:cNvSpPr txBox="1">
            <a:spLocks noGrp="1"/>
          </p:cNvSpPr>
          <p:nvPr>
            <p:ph type="body" idx="4"/>
          </p:nvPr>
        </p:nvSpPr>
        <p:spPr>
          <a:xfrm>
            <a:off x="6172203" y="2505075"/>
            <a:ext cx="5183188" cy="3684588"/>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42"/>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2"/>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2"/>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4"/>
        <p:cNvGrpSpPr/>
        <p:nvPr/>
      </p:nvGrpSpPr>
      <p:grpSpPr>
        <a:xfrm>
          <a:off x="0" y="0"/>
          <a:ext cx="0" cy="0"/>
          <a:chOff x="0" y="0"/>
          <a:chExt cx="0" cy="0"/>
        </a:xfrm>
      </p:grpSpPr>
      <p:sp>
        <p:nvSpPr>
          <p:cNvPr id="45" name="Google Shape;45;p37"/>
          <p:cNvSpPr/>
          <p:nvPr/>
        </p:nvSpPr>
        <p:spPr>
          <a:xfrm>
            <a:off x="0" y="11"/>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46" name="Google Shape;46;p37"/>
          <p:cNvSpPr txBox="1">
            <a:spLocks noGrp="1"/>
          </p:cNvSpPr>
          <p:nvPr>
            <p:ph type="title"/>
          </p:nvPr>
        </p:nvSpPr>
        <p:spPr>
          <a:xfrm>
            <a:off x="228600" y="187009"/>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48" name="Google Shape;48;p37"/>
          <p:cNvCxnSpPr/>
          <p:nvPr/>
        </p:nvCxnSpPr>
        <p:spPr>
          <a:xfrm>
            <a:off x="12"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40"/>
          <p:cNvSpPr txBox="1">
            <a:spLocks noGrp="1"/>
          </p:cNvSpPr>
          <p:nvPr>
            <p:ph type="title"/>
          </p:nvPr>
        </p:nvSpPr>
        <p:spPr>
          <a:xfrm>
            <a:off x="831851" y="1709750"/>
            <a:ext cx="10515600" cy="2852737"/>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1"/>
          </p:nvPr>
        </p:nvSpPr>
        <p:spPr>
          <a:xfrm>
            <a:off x="831851" y="4589465"/>
            <a:ext cx="10515600" cy="1500187"/>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9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2" name="Google Shape;52;p40"/>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5"/>
        <p:cNvGrpSpPr/>
        <p:nvPr/>
      </p:nvGrpSpPr>
      <p:grpSpPr>
        <a:xfrm>
          <a:off x="0" y="0"/>
          <a:ext cx="0" cy="0"/>
          <a:chOff x="0" y="0"/>
          <a:chExt cx="0" cy="0"/>
        </a:xfrm>
      </p:grpSpPr>
      <p:sp>
        <p:nvSpPr>
          <p:cNvPr id="56" name="Google Shape;56;p41"/>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1"/>
          <p:cNvSpPr txBox="1">
            <a:spLocks noGrp="1"/>
          </p:cNvSpPr>
          <p:nvPr>
            <p:ph type="body" idx="1"/>
          </p:nvPr>
        </p:nvSpPr>
        <p:spPr>
          <a:xfrm>
            <a:off x="838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41"/>
          <p:cNvSpPr txBox="1">
            <a:spLocks noGrp="1"/>
          </p:cNvSpPr>
          <p:nvPr>
            <p:ph type="body" idx="2"/>
          </p:nvPr>
        </p:nvSpPr>
        <p:spPr>
          <a:xfrm>
            <a:off x="6172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41"/>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1"/>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43"/>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3"/>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3"/>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3"/>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44"/>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4"/>
          <p:cNvSpPr txBox="1">
            <a:spLocks noGrp="1"/>
          </p:cNvSpPr>
          <p:nvPr>
            <p:ph type="body" idx="1"/>
          </p:nvPr>
        </p:nvSpPr>
        <p:spPr>
          <a:xfrm>
            <a:off x="5183188" y="987437"/>
            <a:ext cx="6172200" cy="4873625"/>
          </a:xfrm>
          <a:prstGeom prst="rect">
            <a:avLst/>
          </a:prstGeom>
          <a:noFill/>
          <a:ln>
            <a:noFill/>
          </a:ln>
        </p:spPr>
        <p:txBody>
          <a:bodyPr spcFirstLastPara="1" wrap="square" lIns="91400" tIns="45675" rIns="91400" bIns="45675"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0" name="Google Shape;70;p44"/>
          <p:cNvSpPr txBox="1">
            <a:spLocks noGrp="1"/>
          </p:cNvSpPr>
          <p:nvPr>
            <p:ph type="body" idx="2"/>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1" name="Google Shape;71;p44"/>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4"/>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4"/>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3.jpeg"/><Relationship Id="rId7"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bharanikumardepuru/" TargetMode="External"/><Relationship Id="rId3" Type="http://schemas.openxmlformats.org/officeDocument/2006/relationships/hyperlink" Target="https://www.linkedin.com/in/a-a-ashwini-45a9221b9" TargetMode="External"/><Relationship Id="rId7" Type="http://schemas.openxmlformats.org/officeDocument/2006/relationships/hyperlink" Target="https://www.linkedin.com/in/bharanikumardepuru/overlay/about-this-profile/"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hyperlink" Target="https://www.linkedin.com/in/sharat-chandra" TargetMode="External"/><Relationship Id="rId4" Type="http://schemas.openxmlformats.org/officeDocument/2006/relationships/image" Target="../media/image5.jpg"/><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linkedin.com/in/mohd-amer-hussain-91179821a/overlay/about-this-profile/" TargetMode="External"/><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www.linkedin.com/in/anisha-singh-286707111/overlay/about-this-profile/" TargetMode="External"/><Relationship Id="rId4" Type="http://schemas.openxmlformats.org/officeDocument/2006/relationships/hyperlink" Target="https://www.linkedin.com/in/ashish-patil-46ba02214/"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9626" y="347754"/>
            <a:ext cx="12192000" cy="535440"/>
          </a:xfrm>
          <a:prstGeom prst="rect">
            <a:avLst/>
          </a:prstGeom>
          <a:noFill/>
          <a:ln>
            <a:noFill/>
          </a:ln>
        </p:spPr>
        <p:txBody>
          <a:bodyPr spcFirstLastPara="1" wrap="square" lIns="91425" tIns="45675" rIns="91425"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Times New Roman"/>
              </a:rPr>
              <a:t>Coal and Iron Ore price Forecasting</a:t>
            </a:r>
          </a:p>
        </p:txBody>
      </p:sp>
      <p:pic>
        <p:nvPicPr>
          <p:cNvPr id="1034" name="Picture 10">
            <a:extLst>
              <a:ext uri="{FF2B5EF4-FFF2-40B4-BE49-F238E27FC236}">
                <a16:creationId xmlns:a16="http://schemas.microsoft.com/office/drawing/2014/main" id="{71344F36-6502-424C-9FA3-25A610CD8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9077" y="5888434"/>
            <a:ext cx="2593298" cy="9695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88E8888D-9515-0C79-229C-75BFF721C3DC}"/>
              </a:ext>
            </a:extLst>
          </p:cNvPr>
          <p:cNvSpPr/>
          <p:nvPr/>
        </p:nvSpPr>
        <p:spPr>
          <a:xfrm>
            <a:off x="159028" y="5888434"/>
            <a:ext cx="1285459" cy="18106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EDB92CAF-5C43-C96E-CB14-CADFB5B3A451}"/>
              </a:ext>
            </a:extLst>
          </p:cNvPr>
          <p:cNvPicPr>
            <a:picLocks noChangeAspect="1"/>
          </p:cNvPicPr>
          <p:nvPr/>
        </p:nvPicPr>
        <p:blipFill>
          <a:blip r:embed="rId4"/>
          <a:stretch>
            <a:fillRect/>
          </a:stretch>
        </p:blipFill>
        <p:spPr>
          <a:xfrm>
            <a:off x="801757" y="1116595"/>
            <a:ext cx="10008085" cy="4624809"/>
          </a:xfrm>
          <a:prstGeom prst="rect">
            <a:avLst/>
          </a:prstGeom>
        </p:spPr>
      </p:pic>
      <p:pic>
        <p:nvPicPr>
          <p:cNvPr id="4" name="Picture 3">
            <a:extLst>
              <a:ext uri="{FF2B5EF4-FFF2-40B4-BE49-F238E27FC236}">
                <a16:creationId xmlns:a16="http://schemas.microsoft.com/office/drawing/2014/main" id="{3F5CDBFA-4783-AFA5-A5E7-28A749BA4E1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23333" y1="65217" x2="23333" y2="65217"/>
                        <a14:foregroundMark x1="31515" y1="68775" x2="38788" y2="72332"/>
                        <a14:foregroundMark x1="76667" y1="69960" x2="76667" y2="69960"/>
                      </a14:backgroundRemoval>
                    </a14:imgEffect>
                  </a14:imgLayer>
                </a14:imgProps>
              </a:ext>
            </a:extLst>
          </a:blip>
          <a:stretch>
            <a:fillRect/>
          </a:stretch>
        </p:blipFill>
        <p:spPr>
          <a:xfrm>
            <a:off x="10582101" y="0"/>
            <a:ext cx="1725402" cy="824491"/>
          </a:xfrm>
          <a:prstGeom prst="rect">
            <a:avLst/>
          </a:prstGeom>
        </p:spPr>
      </p:pic>
      <p:pic>
        <p:nvPicPr>
          <p:cNvPr id="10" name="Picture 9">
            <a:extLst>
              <a:ext uri="{FF2B5EF4-FFF2-40B4-BE49-F238E27FC236}">
                <a16:creationId xmlns:a16="http://schemas.microsoft.com/office/drawing/2014/main" id="{FE3342A0-3B66-C376-A5B3-D5B5ACB11219}"/>
              </a:ext>
            </a:extLst>
          </p:cNvPr>
          <p:cNvPicPr>
            <a:picLocks noChangeAspect="1"/>
          </p:cNvPicPr>
          <p:nvPr/>
        </p:nvPicPr>
        <p:blipFill>
          <a:blip r:embed="rId7"/>
          <a:stretch>
            <a:fillRect/>
          </a:stretch>
        </p:blipFill>
        <p:spPr>
          <a:xfrm>
            <a:off x="8886264" y="3221062"/>
            <a:ext cx="3296110" cy="266737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30694BDE-75E5-8A9A-922F-2F2185C54404}"/>
              </a:ext>
            </a:extLst>
          </p:cNvPr>
          <p:cNvGraphicFramePr/>
          <p:nvPr>
            <p:extLst>
              <p:ext uri="{D42A27DB-BD31-4B8C-83A1-F6EECF244321}">
                <p14:modId xmlns:p14="http://schemas.microsoft.com/office/powerpoint/2010/main" val="115792603"/>
              </p:ext>
            </p:extLst>
          </p:nvPr>
        </p:nvGraphicFramePr>
        <p:xfrm>
          <a:off x="477077" y="1060174"/>
          <a:ext cx="9144000" cy="4916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10">
            <a:extLst>
              <a:ext uri="{FF2B5EF4-FFF2-40B4-BE49-F238E27FC236}">
                <a16:creationId xmlns:a16="http://schemas.microsoft.com/office/drawing/2014/main" id="{13ECE582-DBA7-7E38-0FF4-D51DA7DB59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98702" y="5901049"/>
            <a:ext cx="2593298" cy="9695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89EA185-28F5-5B61-D370-7D761286F88A}"/>
              </a:ext>
            </a:extLst>
          </p:cNvPr>
          <p:cNvSpPr txBox="1"/>
          <p:nvPr/>
        </p:nvSpPr>
        <p:spPr>
          <a:xfrm>
            <a:off x="53008" y="265040"/>
            <a:ext cx="9475304" cy="954107"/>
          </a:xfrm>
          <a:prstGeom prst="rect">
            <a:avLst/>
          </a:prstGeom>
          <a:noFill/>
        </p:spPr>
        <p:txBody>
          <a:bodyPr wrap="square" rtlCol="0">
            <a:spAutoFit/>
          </a:bodyPr>
          <a:lstStyle/>
          <a:p>
            <a:pPr marL="457200" indent="-457200">
              <a:buFont typeface="Wingdings" panose="05000000000000000000" pitchFamily="2" charset="2"/>
              <a:buChar char="q"/>
            </a:pPr>
            <a:r>
              <a:rPr lang="en-IN" sz="3200" i="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Success Criteria</a:t>
            </a:r>
            <a:br>
              <a:rPr lang="en-IN" sz="3200" i="0" dirty="0">
                <a:solidFill>
                  <a:srgbClr val="000000"/>
                </a:solidFill>
                <a:effectLst/>
                <a:latin typeface="Times New Roman" panose="02020603050405020304" pitchFamily="18" charset="0"/>
                <a:ea typeface="Georgia" panose="02040502050405020303"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5966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119c79fd7f2_1_58"/>
          <p:cNvSpPr txBox="1">
            <a:spLocks noGrp="1"/>
          </p:cNvSpPr>
          <p:nvPr>
            <p:ph type="title"/>
          </p:nvPr>
        </p:nvSpPr>
        <p:spPr>
          <a:xfrm>
            <a:off x="9803" y="328087"/>
            <a:ext cx="11049300" cy="535500"/>
          </a:xfrm>
          <a:prstGeom prst="rect">
            <a:avLst/>
          </a:prstGeom>
          <a:noFill/>
          <a:ln>
            <a:noFill/>
          </a:ln>
        </p:spPr>
        <p:txBody>
          <a:bodyPr spcFirstLastPara="1" wrap="square" lIns="91400" tIns="45675" rIns="91400" bIns="45675" anchor="ctr" anchorCtr="0">
            <a:spAutoFit/>
          </a:bodyPr>
          <a:lstStyle/>
          <a:p>
            <a:pPr marL="457200" lvl="0" indent="-457200" algn="l" rtl="0">
              <a:lnSpc>
                <a:spcPct val="90000"/>
              </a:lnSpc>
              <a:spcBef>
                <a:spcPts val="0"/>
              </a:spcBef>
              <a:spcAft>
                <a:spcPts val="0"/>
              </a:spcAft>
              <a:buClr>
                <a:schemeClr val="dk1"/>
              </a:buClr>
              <a:buSzPts val="3000"/>
              <a:buFont typeface="Wingdings" panose="05000000000000000000" pitchFamily="2" charset="2"/>
              <a:buChar char="q"/>
            </a:pPr>
            <a:r>
              <a:rPr lang="en-US" sz="3200" dirty="0">
                <a:latin typeface="Times New Roman"/>
                <a:ea typeface="Times New Roman"/>
                <a:cs typeface="Times New Roman"/>
                <a:sym typeface="Times New Roman"/>
              </a:rPr>
              <a:t>Technical Stacks</a:t>
            </a:r>
            <a:endParaRPr sz="3200" dirty="0">
              <a:latin typeface="Times New Roman"/>
              <a:ea typeface="Times New Roman"/>
              <a:cs typeface="Times New Roman"/>
              <a:sym typeface="Times New Roman"/>
            </a:endParaRPr>
          </a:p>
        </p:txBody>
      </p:sp>
      <p:sp>
        <p:nvSpPr>
          <p:cNvPr id="183" name="Google Shape;183;g119c79fd7f2_1_58" descr="GitHub - serengil/deepface: A Lightweight Face Recognition and Facial  Attribute Analysis (Age, Gender, Emotion and Race) Library for Python"/>
          <p:cNvSpPr/>
          <p:nvPr/>
        </p:nvSpPr>
        <p:spPr>
          <a:xfrm>
            <a:off x="155575" y="-144463"/>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184" name="Google Shape;184;g119c79fd7f2_1_58" descr="GitHub - serengil/deepface: A Lightweight Face Recognition and Facial  Attribute Analysis (Age, Gender, Emotion and Race) Library for Python"/>
          <p:cNvSpPr/>
          <p:nvPr/>
        </p:nvSpPr>
        <p:spPr>
          <a:xfrm>
            <a:off x="307975" y="7937"/>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CD2A7B44-E19C-6B13-0212-7DBFD466E27A}"/>
              </a:ext>
            </a:extLst>
          </p:cNvPr>
          <p:cNvSpPr txBox="1"/>
          <p:nvPr/>
        </p:nvSpPr>
        <p:spPr>
          <a:xfrm>
            <a:off x="323389" y="1132188"/>
            <a:ext cx="11232507" cy="584775"/>
          </a:xfrm>
          <a:prstGeom prst="rect">
            <a:avLst/>
          </a:prstGeom>
          <a:noFill/>
        </p:spPr>
        <p:txBody>
          <a:bodyPr wrap="square">
            <a:spAutoFit/>
          </a:bodyPr>
          <a:lstStyle/>
          <a:p>
            <a:pPr marL="342900" indent="-342900" algn="l">
              <a:buFont typeface="Arial" panose="020B0604020202020204" pitchFamily="34" charset="0"/>
              <a:buChar char="•"/>
            </a:pPr>
            <a:r>
              <a:rPr lang="en-IN" sz="2400" dirty="0">
                <a:solidFill>
                  <a:schemeClr val="dk1"/>
                </a:solidFill>
                <a:latin typeface="Times New Roman"/>
                <a:cs typeface="Times New Roman"/>
                <a:sym typeface="Georgia"/>
              </a:rPr>
              <a:t>Python</a:t>
            </a:r>
            <a:r>
              <a:rPr lang="en-IN" sz="2800" dirty="0">
                <a:solidFill>
                  <a:schemeClr val="dk1"/>
                </a:solidFill>
                <a:latin typeface="Times New Roman"/>
                <a:cs typeface="Times New Roman"/>
                <a:sym typeface="Georgia"/>
              </a:rPr>
              <a:t> </a:t>
            </a:r>
            <a:r>
              <a:rPr lang="en-IN" sz="3200" dirty="0">
                <a:solidFill>
                  <a:schemeClr val="dk1"/>
                </a:solidFill>
                <a:latin typeface="Times New Roman"/>
                <a:cs typeface="Times New Roman"/>
                <a:sym typeface="Georgia"/>
              </a:rPr>
              <a:t>: </a:t>
            </a:r>
            <a:r>
              <a:rPr lang="en-US" sz="2000" dirty="0">
                <a:solidFill>
                  <a:schemeClr val="dk1"/>
                </a:solidFill>
                <a:latin typeface="Times New Roman"/>
                <a:cs typeface="Times New Roman"/>
                <a:sym typeface="Georgia"/>
              </a:rPr>
              <a:t>Python is a versatile programming language known for its readability and ease of use</a:t>
            </a:r>
            <a:r>
              <a:rPr lang="en-US" sz="3200" dirty="0">
                <a:solidFill>
                  <a:schemeClr val="dk1"/>
                </a:solidFill>
                <a:latin typeface="Times New Roman"/>
                <a:cs typeface="Times New Roman"/>
                <a:sym typeface="Georgia"/>
              </a:rPr>
              <a:t>.</a:t>
            </a:r>
            <a:endParaRPr lang="en-IN" sz="2800" dirty="0">
              <a:solidFill>
                <a:schemeClr val="dk1"/>
              </a:solidFill>
              <a:latin typeface="Times New Roman"/>
              <a:cs typeface="Times New Roman"/>
              <a:sym typeface="Georgia"/>
            </a:endParaRPr>
          </a:p>
        </p:txBody>
      </p:sp>
      <p:pic>
        <p:nvPicPr>
          <p:cNvPr id="5" name="Picture 4">
            <a:extLst>
              <a:ext uri="{FF2B5EF4-FFF2-40B4-BE49-F238E27FC236}">
                <a16:creationId xmlns:a16="http://schemas.microsoft.com/office/drawing/2014/main" id="{93205B41-E418-B208-0100-F65443FC224C}"/>
              </a:ext>
            </a:extLst>
          </p:cNvPr>
          <p:cNvPicPr>
            <a:picLocks noChangeAspect="1"/>
          </p:cNvPicPr>
          <p:nvPr/>
        </p:nvPicPr>
        <p:blipFill>
          <a:blip r:embed="rId3"/>
          <a:stretch>
            <a:fillRect/>
          </a:stretch>
        </p:blipFill>
        <p:spPr>
          <a:xfrm>
            <a:off x="10885885" y="1244036"/>
            <a:ext cx="1266359" cy="8352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C2B39EE4-4EDA-851C-9C12-973A7F09D9DD}"/>
              </a:ext>
            </a:extLst>
          </p:cNvPr>
          <p:cNvPicPr>
            <a:picLocks noChangeAspect="1"/>
          </p:cNvPicPr>
          <p:nvPr/>
        </p:nvPicPr>
        <p:blipFill>
          <a:blip r:embed="rId4"/>
          <a:stretch>
            <a:fillRect/>
          </a:stretch>
        </p:blipFill>
        <p:spPr>
          <a:xfrm>
            <a:off x="4749157" y="2833189"/>
            <a:ext cx="1034987" cy="1463644"/>
          </a:xfrm>
          <a:prstGeom prst="rect">
            <a:avLst/>
          </a:prstGeom>
        </p:spPr>
      </p:pic>
      <p:pic>
        <p:nvPicPr>
          <p:cNvPr id="2" name="Picture 10">
            <a:extLst>
              <a:ext uri="{FF2B5EF4-FFF2-40B4-BE49-F238E27FC236}">
                <a16:creationId xmlns:a16="http://schemas.microsoft.com/office/drawing/2014/main" id="{953F47E7-A3F9-FA09-4D4B-CE5644D3D0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FC3D458-1166-1001-F8D8-F5587794CC86}"/>
              </a:ext>
            </a:extLst>
          </p:cNvPr>
          <p:cNvSpPr txBox="1"/>
          <p:nvPr/>
        </p:nvSpPr>
        <p:spPr>
          <a:xfrm>
            <a:off x="327855" y="1944127"/>
            <a:ext cx="9128842" cy="769441"/>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Development Environment:</a:t>
            </a:r>
          </a:p>
          <a:p>
            <a:r>
              <a:rPr lang="en-IN" sz="2000" dirty="0">
                <a:solidFill>
                  <a:srgbClr val="0D0D0D"/>
                </a:solidFill>
                <a:latin typeface="Söhne"/>
              </a:rPr>
              <a:t>	-</a:t>
            </a:r>
            <a:r>
              <a:rPr lang="en-IN" sz="2000" b="0" i="0" dirty="0">
                <a:solidFill>
                  <a:srgbClr val="0D0D0D"/>
                </a:solidFill>
                <a:effectLst/>
                <a:latin typeface="Times New Roman" panose="02020603050405020304" pitchFamily="18" charset="0"/>
                <a:cs typeface="Times New Roman" panose="02020603050405020304" pitchFamily="18" charset="0"/>
              </a:rPr>
              <a:t>Integrated Development Environment(IDEs) such as Spyder</a:t>
            </a:r>
            <a:r>
              <a:rPr lang="en-IN" sz="2000" b="0" i="0" dirty="0">
                <a:solidFill>
                  <a:srgbClr val="0D0D0D"/>
                </a:solidFill>
                <a:effectLst/>
                <a:latin typeface="Söhne"/>
              </a:rPr>
              <a:t>.</a:t>
            </a:r>
            <a:endParaRPr lang="en-IN" sz="1600" dirty="0"/>
          </a:p>
        </p:txBody>
      </p:sp>
      <p:pic>
        <p:nvPicPr>
          <p:cNvPr id="5122" name="Picture 2">
            <a:extLst>
              <a:ext uri="{FF2B5EF4-FFF2-40B4-BE49-F238E27FC236}">
                <a16:creationId xmlns:a16="http://schemas.microsoft.com/office/drawing/2014/main" id="{4435B45D-F8AC-CF24-A74C-DF18FF6A84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0950" y="1944076"/>
            <a:ext cx="2593298" cy="12966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A9F0F98-7BDD-A655-4E23-F0E8F9915966}"/>
              </a:ext>
            </a:extLst>
          </p:cNvPr>
          <p:cNvSpPr txBox="1"/>
          <p:nvPr/>
        </p:nvSpPr>
        <p:spPr>
          <a:xfrm>
            <a:off x="444928" y="3045675"/>
            <a:ext cx="9128842"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Storage Tool:</a:t>
            </a:r>
          </a:p>
          <a:p>
            <a:r>
              <a:rPr lang="en-US" sz="2400" dirty="0">
                <a:latin typeface="Times New Roman" panose="02020603050405020304" pitchFamily="18" charset="0"/>
                <a:cs typeface="Times New Roman" panose="02020603050405020304" pitchFamily="18" charset="0"/>
              </a:rPr>
              <a:t>	MySQL</a:t>
            </a:r>
          </a:p>
          <a:p>
            <a:r>
              <a:rPr lang="en-US" sz="2400" dirty="0">
                <a:latin typeface="Times New Roman" panose="02020603050405020304" pitchFamily="18" charset="0"/>
                <a:cs typeface="Times New Roman" panose="02020603050405020304" pitchFamily="18" charset="0"/>
              </a:rPr>
              <a:t>	Excel</a:t>
            </a:r>
            <a:endParaRPr lang="en-IN" sz="2400" dirty="0">
              <a:latin typeface="Times New Roman" panose="02020603050405020304" pitchFamily="18" charset="0"/>
              <a:cs typeface="Times New Roman" panose="02020603050405020304" pitchFamily="18" charset="0"/>
            </a:endParaRPr>
          </a:p>
        </p:txBody>
      </p:sp>
      <p:pic>
        <p:nvPicPr>
          <p:cNvPr id="5126" name="Picture 6" descr="Microsoft Excel logo and symbol ...">
            <a:extLst>
              <a:ext uri="{FF2B5EF4-FFF2-40B4-BE49-F238E27FC236}">
                <a16:creationId xmlns:a16="http://schemas.microsoft.com/office/drawing/2014/main" id="{39D5B35D-843A-BB65-2ACF-0900F7985D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96262" y="3138071"/>
            <a:ext cx="1473051" cy="9267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A3C5164-0D19-21D3-6BC5-38D65C88DB76}"/>
              </a:ext>
            </a:extLst>
          </p:cNvPr>
          <p:cNvSpPr txBox="1"/>
          <p:nvPr/>
        </p:nvSpPr>
        <p:spPr>
          <a:xfrm>
            <a:off x="323389" y="4365736"/>
            <a:ext cx="8621810"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Presentation tool : </a:t>
            </a:r>
            <a:endParaRPr lang="en-IN" sz="2400" dirty="0">
              <a:latin typeface="Times New Roman" panose="02020603050405020304" pitchFamily="18" charset="0"/>
              <a:cs typeface="Times New Roman" panose="02020603050405020304" pitchFamily="18" charset="0"/>
            </a:endParaRPr>
          </a:p>
        </p:txBody>
      </p:sp>
      <p:pic>
        <p:nvPicPr>
          <p:cNvPr id="5128" name="Picture 8" descr="File:Microsoft Office PowerPoint (2019 ...">
            <a:extLst>
              <a:ext uri="{FF2B5EF4-FFF2-40B4-BE49-F238E27FC236}">
                <a16:creationId xmlns:a16="http://schemas.microsoft.com/office/drawing/2014/main" id="{6DD791BD-FAA3-739C-67B5-F0089FF21C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2679" y="4285915"/>
            <a:ext cx="912868" cy="7948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9" name="Google Shape;209;p10"/>
          <p:cNvSpPr txBox="1"/>
          <p:nvPr/>
        </p:nvSpPr>
        <p:spPr>
          <a:xfrm>
            <a:off x="6096000" y="1809750"/>
            <a:ext cx="6134100" cy="81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endParaRPr sz="1850">
              <a:solidFill>
                <a:schemeClr val="dk1"/>
              </a:solidFill>
              <a:highlight>
                <a:srgbClr val="FFFFFF"/>
              </a:highlight>
            </a:endParaRPr>
          </a:p>
          <a:p>
            <a:pPr marL="0" lvl="0" indent="0" algn="l" rtl="0">
              <a:spcBef>
                <a:spcPts val="700"/>
              </a:spcBef>
              <a:spcAft>
                <a:spcPts val="0"/>
              </a:spcAft>
              <a:buNone/>
            </a:pPr>
            <a:endParaRPr>
              <a:latin typeface="Calibri"/>
              <a:ea typeface="Calibri"/>
              <a:cs typeface="Calibri"/>
              <a:sym typeface="Calibri"/>
            </a:endParaRPr>
          </a:p>
        </p:txBody>
      </p:sp>
      <p:sp>
        <p:nvSpPr>
          <p:cNvPr id="211" name="Google Shape;211;p10"/>
          <p:cNvSpPr txBox="1"/>
          <p:nvPr/>
        </p:nvSpPr>
        <p:spPr>
          <a:xfrm>
            <a:off x="1034450" y="22987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 name="TextBox 2">
            <a:extLst>
              <a:ext uri="{FF2B5EF4-FFF2-40B4-BE49-F238E27FC236}">
                <a16:creationId xmlns:a16="http://schemas.microsoft.com/office/drawing/2014/main" id="{79522D2A-DDF9-8894-4433-31A18EB00AC6}"/>
              </a:ext>
            </a:extLst>
          </p:cNvPr>
          <p:cNvSpPr txBox="1"/>
          <p:nvPr/>
        </p:nvSpPr>
        <p:spPr>
          <a:xfrm>
            <a:off x="17674" y="1561132"/>
            <a:ext cx="12293039" cy="4078039"/>
          </a:xfrm>
          <a:prstGeom prst="rect">
            <a:avLst/>
          </a:prstGeom>
          <a:noFill/>
        </p:spPr>
        <p:txBody>
          <a:bodyPr wrap="square">
            <a:spAutoFit/>
          </a:bodyPr>
          <a:lstStyle/>
          <a:p>
            <a:pPr algn="l">
              <a:lnSpc>
                <a:spcPct val="150000"/>
              </a:lnSpc>
            </a:pPr>
            <a:r>
              <a:rPr lang="en-US" sz="2600" b="1" dirty="0">
                <a:solidFill>
                  <a:schemeClr val="dk1"/>
                </a:solidFill>
                <a:latin typeface="Times New Roman"/>
                <a:cs typeface="Times New Roman"/>
                <a:sym typeface="Georgia"/>
              </a:rPr>
              <a:t>Data Collection </a:t>
            </a:r>
            <a:r>
              <a:rPr lang="en-US" sz="2800" b="1" dirty="0">
                <a:solidFill>
                  <a:schemeClr val="dk1"/>
                </a:solidFill>
                <a:latin typeface="Times New Roman"/>
                <a:cs typeface="Times New Roman"/>
                <a:sym typeface="Georgia"/>
              </a:rPr>
              <a:t>: </a:t>
            </a:r>
            <a:r>
              <a:rPr lang="en-US" sz="2400" dirty="0">
                <a:solidFill>
                  <a:schemeClr val="dk1"/>
                </a:solidFill>
                <a:latin typeface="Times New Roman"/>
                <a:cs typeface="Times New Roman"/>
                <a:sym typeface="Georgia"/>
              </a:rPr>
              <a:t>Data collected from a leading business in the coal and iron ore industry.</a:t>
            </a:r>
            <a:endParaRPr lang="en-US" sz="2800" dirty="0">
              <a:solidFill>
                <a:schemeClr val="dk1"/>
              </a:solidFill>
              <a:latin typeface="Times New Roman"/>
              <a:cs typeface="Times New Roman"/>
              <a:sym typeface="Georgia"/>
            </a:endParaRPr>
          </a:p>
          <a:p>
            <a:pPr algn="l">
              <a:lnSpc>
                <a:spcPct val="150000"/>
              </a:lnSpc>
            </a:pPr>
            <a:r>
              <a:rPr lang="en-US" sz="2600" b="1" dirty="0">
                <a:solidFill>
                  <a:schemeClr val="dk1"/>
                </a:solidFill>
                <a:latin typeface="Times New Roman"/>
                <a:cs typeface="Times New Roman"/>
                <a:sym typeface="Georgia"/>
              </a:rPr>
              <a:t>Data Understanding:</a:t>
            </a:r>
          </a:p>
          <a:p>
            <a:pPr algn="l"/>
            <a:r>
              <a:rPr lang="en-US" sz="2300" dirty="0">
                <a:solidFill>
                  <a:schemeClr val="dk1"/>
                </a:solidFill>
                <a:latin typeface="Times New Roman"/>
                <a:cs typeface="Times New Roman"/>
                <a:sym typeface="Georgia"/>
              </a:rPr>
              <a:t>Data description: The dataset includes features such as,'Coal_RB_4800_FOB_London_Close_USD', 'Coal_RB_5500_FOB_London_Close_USD', 'Coal_RB_5700_FOB_London_Close_USD','Coal_RB_6000_FOB_CurrentWeek_Avg_USD', and 'Coal_India_5500_CFR_London_Close_USD’.</a:t>
            </a:r>
          </a:p>
          <a:p>
            <a:pPr algn="l"/>
            <a:r>
              <a:rPr lang="en-US" sz="2600" b="1" dirty="0">
                <a:solidFill>
                  <a:schemeClr val="dk1"/>
                </a:solidFill>
                <a:latin typeface="Times New Roman"/>
                <a:cs typeface="Times New Roman"/>
                <a:sym typeface="Georgia"/>
              </a:rPr>
              <a:t>Data Type:</a:t>
            </a:r>
          </a:p>
          <a:p>
            <a:pPr algn="l"/>
            <a:r>
              <a:rPr lang="en-US" sz="2400" dirty="0">
                <a:solidFill>
                  <a:schemeClr val="dk1"/>
                </a:solidFill>
                <a:latin typeface="Times New Roman"/>
                <a:cs typeface="Times New Roman"/>
                <a:sym typeface="Georgia"/>
              </a:rPr>
              <a:t>Numerical:</a:t>
            </a:r>
            <a:r>
              <a:rPr lang="en-US" sz="1800" dirty="0">
                <a:solidFill>
                  <a:schemeClr val="dk1"/>
                </a:solidFill>
                <a:latin typeface="Times New Roman"/>
                <a:cs typeface="Times New Roman"/>
                <a:sym typeface="Georgia"/>
              </a:rPr>
              <a:t> Coal_RB_5500_FOB_London_Close_USD,Coal_RB_5700_FOB_London_Close_USD,Coal_RB_6000_FOB_CurrentWeek_Avg_USD, Coal_India_5500_CFR_London_Close_USD.</a:t>
            </a:r>
            <a:endParaRPr lang="en-US" sz="2400" dirty="0">
              <a:solidFill>
                <a:schemeClr val="dk1"/>
              </a:solidFill>
              <a:latin typeface="Times New Roman"/>
              <a:cs typeface="Times New Roman"/>
              <a:sym typeface="Georgia"/>
            </a:endParaRPr>
          </a:p>
        </p:txBody>
      </p:sp>
      <p:pic>
        <p:nvPicPr>
          <p:cNvPr id="2" name="Picture 10">
            <a:extLst>
              <a:ext uri="{FF2B5EF4-FFF2-40B4-BE49-F238E27FC236}">
                <a16:creationId xmlns:a16="http://schemas.microsoft.com/office/drawing/2014/main" id="{4A0577DF-302F-3005-7E6E-147C69449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5432A1A2-4CAA-13B6-C95B-6919ED3D365A}"/>
              </a:ext>
            </a:extLst>
          </p:cNvPr>
          <p:cNvSpPr>
            <a:spLocks noGrp="1"/>
          </p:cNvSpPr>
          <p:nvPr>
            <p:ph type="title"/>
          </p:nvPr>
        </p:nvSpPr>
        <p:spPr>
          <a:xfrm>
            <a:off x="29818" y="297083"/>
            <a:ext cx="10515600" cy="535440"/>
          </a:xfrm>
        </p:spPr>
        <p:txBody>
          <a:bodyPr/>
          <a:lstStyle/>
          <a:p>
            <a:pPr marL="457200" indent="-457200">
              <a:buFont typeface="Wingdings" panose="05000000000000000000" pitchFamily="2" charset="2"/>
              <a:buChar char="q"/>
            </a:pPr>
            <a:r>
              <a:rPr lang="en-US" sz="3200" dirty="0">
                <a:latin typeface="Times New Roman"/>
                <a:ea typeface="Times New Roman"/>
                <a:cs typeface="Times New Roman"/>
                <a:sym typeface="Times New Roman"/>
              </a:rPr>
              <a:t>Data Collection and Understanding</a:t>
            </a:r>
            <a:endParaRPr lang="en-IN" sz="3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15316-6EBD-3284-E72C-7C05661B69CB}"/>
              </a:ext>
            </a:extLst>
          </p:cNvPr>
          <p:cNvSpPr>
            <a:spLocks noGrp="1"/>
          </p:cNvSpPr>
          <p:nvPr>
            <p:ph type="title"/>
          </p:nvPr>
        </p:nvSpPr>
        <p:spPr>
          <a:xfrm>
            <a:off x="16567" y="297104"/>
            <a:ext cx="10515600" cy="535440"/>
          </a:xfrm>
        </p:spPr>
        <p:txBody>
          <a:bodyPr/>
          <a:lstStyle/>
          <a:p>
            <a:pPr marL="457200" indent="-457200">
              <a:buFont typeface="Wingdings" panose="05000000000000000000" pitchFamily="2" charset="2"/>
              <a:buChar char="q"/>
            </a:pPr>
            <a:r>
              <a:rPr lang="en-US" sz="3200" dirty="0">
                <a:latin typeface="Times New Roman"/>
                <a:ea typeface="Times New Roman"/>
                <a:cs typeface="Times New Roman"/>
                <a:sym typeface="Times New Roman"/>
              </a:rPr>
              <a:t>Data Dictionary </a:t>
            </a:r>
            <a:endParaRPr lang="en-IN" sz="3200" dirty="0"/>
          </a:p>
        </p:txBody>
      </p:sp>
      <p:graphicFrame>
        <p:nvGraphicFramePr>
          <p:cNvPr id="3" name="Table 2">
            <a:extLst>
              <a:ext uri="{FF2B5EF4-FFF2-40B4-BE49-F238E27FC236}">
                <a16:creationId xmlns:a16="http://schemas.microsoft.com/office/drawing/2014/main" id="{623BE80E-4B93-C99C-57FE-4DB125D4E897}"/>
              </a:ext>
            </a:extLst>
          </p:cNvPr>
          <p:cNvGraphicFramePr>
            <a:graphicFrameLocks noGrp="1"/>
          </p:cNvGraphicFramePr>
          <p:nvPr>
            <p:extLst>
              <p:ext uri="{D42A27DB-BD31-4B8C-83A1-F6EECF244321}">
                <p14:modId xmlns:p14="http://schemas.microsoft.com/office/powerpoint/2010/main" val="3890909252"/>
              </p:ext>
            </p:extLst>
          </p:nvPr>
        </p:nvGraphicFramePr>
        <p:xfrm>
          <a:off x="567890" y="1229279"/>
          <a:ext cx="10873541" cy="5046542"/>
        </p:xfrm>
        <a:graphic>
          <a:graphicData uri="http://schemas.openxmlformats.org/drawingml/2006/table">
            <a:tbl>
              <a:tblPr/>
              <a:tblGrid>
                <a:gridCol w="3827562">
                  <a:extLst>
                    <a:ext uri="{9D8B030D-6E8A-4147-A177-3AD203B41FA5}">
                      <a16:colId xmlns:a16="http://schemas.microsoft.com/office/drawing/2014/main" val="2285478170"/>
                    </a:ext>
                  </a:extLst>
                </a:gridCol>
                <a:gridCol w="6898137">
                  <a:extLst>
                    <a:ext uri="{9D8B030D-6E8A-4147-A177-3AD203B41FA5}">
                      <a16:colId xmlns:a16="http://schemas.microsoft.com/office/drawing/2014/main" val="4061137413"/>
                    </a:ext>
                  </a:extLst>
                </a:gridCol>
                <a:gridCol w="36226">
                  <a:extLst>
                    <a:ext uri="{9D8B030D-6E8A-4147-A177-3AD203B41FA5}">
                      <a16:colId xmlns:a16="http://schemas.microsoft.com/office/drawing/2014/main" val="221823333"/>
                    </a:ext>
                  </a:extLst>
                </a:gridCol>
                <a:gridCol w="44586">
                  <a:extLst>
                    <a:ext uri="{9D8B030D-6E8A-4147-A177-3AD203B41FA5}">
                      <a16:colId xmlns:a16="http://schemas.microsoft.com/office/drawing/2014/main" val="4229278050"/>
                    </a:ext>
                  </a:extLst>
                </a:gridCol>
                <a:gridCol w="67030">
                  <a:extLst>
                    <a:ext uri="{9D8B030D-6E8A-4147-A177-3AD203B41FA5}">
                      <a16:colId xmlns:a16="http://schemas.microsoft.com/office/drawing/2014/main" val="2001526101"/>
                    </a:ext>
                  </a:extLst>
                </a:gridCol>
              </a:tblGrid>
              <a:tr h="1201556">
                <a:tc>
                  <a:txBody>
                    <a:bodyPr/>
                    <a:lstStyle/>
                    <a:p>
                      <a:pPr algn="l" fontAlgn="b"/>
                      <a:r>
                        <a:rPr lang="en-IN" sz="1600" b="1" i="0" u="none" strike="noStrike" dirty="0">
                          <a:solidFill>
                            <a:srgbClr val="000000"/>
                          </a:solidFill>
                          <a:effectLst/>
                          <a:latin typeface="Calibri" panose="020F0502020204030204" pitchFamily="34" charset="0"/>
                        </a:rPr>
                        <a:t>Variable Name </a:t>
                      </a: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fontAlgn="b"/>
                      <a:r>
                        <a:rPr lang="en-IN" sz="1600" b="1" i="0" u="none" strike="noStrike">
                          <a:solidFill>
                            <a:srgbClr val="000000"/>
                          </a:solidFill>
                          <a:effectLst/>
                          <a:latin typeface="Calibri" panose="020F0502020204030204" pitchFamily="34" charset="0"/>
                        </a:rPr>
                        <a:t>Variable description </a:t>
                      </a: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b"/>
                      <a:endParaRPr lang="en-IN" sz="1600" b="1"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IN"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3392716"/>
                  </a:ext>
                </a:extLst>
              </a:tr>
              <a:tr h="640831">
                <a:tc>
                  <a:txBody>
                    <a:bodyPr/>
                    <a:lstStyle/>
                    <a:p>
                      <a:pPr algn="l" fontAlgn="b"/>
                      <a:r>
                        <a:rPr lang="en-US" sz="1400" b="1" i="0" u="none" strike="noStrike" dirty="0">
                          <a:solidFill>
                            <a:srgbClr val="000000"/>
                          </a:solidFill>
                          <a:effectLst/>
                          <a:latin typeface="Calibri" panose="020F0502020204030204" pitchFamily="34" charset="0"/>
                        </a:rPr>
                        <a:t>Coal_RB_4800_FOB_London_Close_USD</a:t>
                      </a:r>
                      <a:endParaRPr lang="en-IN" sz="14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fontAlgn="b"/>
                      <a:r>
                        <a:rPr lang="en-US" sz="1400" b="0" i="0" u="none" strike="noStrike" cap="none" dirty="0">
                          <a:solidFill>
                            <a:schemeClr val="tx1"/>
                          </a:solidFill>
                          <a:effectLst/>
                          <a:latin typeface="+mn-lt"/>
                          <a:ea typeface="+mn-ea"/>
                          <a:cs typeface="+mn-cs"/>
                          <a:sym typeface="Arial"/>
                        </a:rPr>
                        <a:t>Daily closing prices in USD for Coal RB 4800 FOB in London.</a:t>
                      </a:r>
                      <a:endParaRPr lang="en-IN"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b"/>
                      <a:endParaRPr lang="en-IN" sz="16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IN"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IN"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1413473"/>
                  </a:ext>
                </a:extLst>
              </a:tr>
              <a:tr h="640831">
                <a:tc>
                  <a:txBody>
                    <a:bodyPr/>
                    <a:lstStyle/>
                    <a:p>
                      <a:pPr algn="l" fontAlgn="b"/>
                      <a:r>
                        <a:rPr lang="en-US" sz="1400" b="1" i="0" u="none" strike="noStrike" dirty="0">
                          <a:solidFill>
                            <a:srgbClr val="000000"/>
                          </a:solidFill>
                          <a:effectLst/>
                          <a:latin typeface="Calibri" panose="020F0502020204030204" pitchFamily="34" charset="0"/>
                        </a:rPr>
                        <a:t>Coal_RB_5500_FOB_London_Close_USD</a:t>
                      </a:r>
                      <a:endParaRPr lang="en-IN" sz="14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l" fontAlgn="b"/>
                      <a:r>
                        <a:rPr lang="en-US" sz="1400" b="0" i="0" u="none" strike="noStrike" cap="none" dirty="0">
                          <a:solidFill>
                            <a:schemeClr val="tx1"/>
                          </a:solidFill>
                          <a:effectLst/>
                          <a:latin typeface="+mn-lt"/>
                          <a:ea typeface="+mn-ea"/>
                          <a:cs typeface="+mn-cs"/>
                          <a:sym typeface="Arial"/>
                        </a:rPr>
                        <a:t>Daily closing prices in USD for Coal RB 5500 FOB in London.</a:t>
                      </a:r>
                      <a:endParaRPr lang="en-IN"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b"/>
                      <a:endParaRPr lang="en-IN" sz="16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fontAlgn="b"/>
                      <a:endParaRPr lang="en-IN" sz="16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IN"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3198725"/>
                  </a:ext>
                </a:extLst>
              </a:tr>
              <a:tr h="640831">
                <a:tc>
                  <a:txBody>
                    <a:bodyPr/>
                    <a:lstStyle/>
                    <a:p>
                      <a:pPr algn="l" fontAlgn="b"/>
                      <a:r>
                        <a:rPr lang="en-US" sz="1600" b="1" i="0" u="none" strike="noStrike" dirty="0">
                          <a:solidFill>
                            <a:srgbClr val="000000"/>
                          </a:solidFill>
                          <a:effectLst/>
                          <a:latin typeface="Calibri" panose="020F0502020204030204" pitchFamily="34" charset="0"/>
                        </a:rPr>
                        <a:t> </a:t>
                      </a:r>
                      <a:r>
                        <a:rPr lang="en-US" sz="1400" b="1" i="0" u="none" strike="noStrike" dirty="0">
                          <a:solidFill>
                            <a:srgbClr val="000000"/>
                          </a:solidFill>
                          <a:effectLst/>
                          <a:latin typeface="Calibri" panose="020F0502020204030204" pitchFamily="34" charset="0"/>
                        </a:rPr>
                        <a:t>Coal_RB_5700_FOB_London_Close_USD</a:t>
                      </a:r>
                      <a:endParaRPr lang="en-IN"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l" fontAlgn="b"/>
                      <a:r>
                        <a:rPr lang="en-US" sz="1400" b="0" i="0" u="none" strike="noStrike" cap="none" dirty="0">
                          <a:solidFill>
                            <a:schemeClr val="tx1"/>
                          </a:solidFill>
                          <a:effectLst/>
                          <a:latin typeface="+mn-lt"/>
                          <a:ea typeface="+mn-ea"/>
                          <a:cs typeface="+mn-cs"/>
                          <a:sym typeface="Arial"/>
                        </a:rPr>
                        <a:t>Daily closing prices in USD for Coal RB 5700 FOB in London.</a:t>
                      </a:r>
                      <a:endParaRPr lang="en-US"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pPr algn="l" fontAlgn="b"/>
                      <a:endParaRPr lang="en-US" sz="16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6401111"/>
                  </a:ext>
                </a:extLst>
              </a:tr>
              <a:tr h="640831">
                <a:tc>
                  <a:txBody>
                    <a:bodyPr/>
                    <a:lstStyle/>
                    <a:p>
                      <a:pPr algn="l" fontAlgn="b"/>
                      <a:r>
                        <a:rPr lang="en-US" sz="1400" b="1" i="0" u="none" strike="noStrike" dirty="0">
                          <a:solidFill>
                            <a:srgbClr val="000000"/>
                          </a:solidFill>
                          <a:effectLst/>
                          <a:latin typeface="Calibri" panose="020F0502020204030204" pitchFamily="34" charset="0"/>
                        </a:rPr>
                        <a:t>Coal_RB_6000_FOB_CurrentWeek_Avg_USD</a:t>
                      </a:r>
                      <a:endParaRPr lang="en-IN" sz="14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l" fontAlgn="b"/>
                      <a:r>
                        <a:rPr lang="en-US" sz="1400" b="0" i="0" u="none" strike="noStrike" cap="none" dirty="0">
                          <a:solidFill>
                            <a:schemeClr val="tx1"/>
                          </a:solidFill>
                          <a:effectLst/>
                          <a:latin typeface="+mn-lt"/>
                          <a:ea typeface="+mn-ea"/>
                          <a:cs typeface="+mn-cs"/>
                          <a:sym typeface="Arial"/>
                        </a:rPr>
                        <a:t>Average daily closing price in USD for Coal RB 6000 FOB in the current week.</a:t>
                      </a:r>
                      <a:endParaRPr lang="en-US"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solidFill>
                        <a:schemeClr val="tx1"/>
                      </a:solidFill>
                      <a:prstDash val="solid"/>
                      <a:round/>
                      <a:headEnd type="none" w="med" len="med"/>
                      <a:tailEnd type="none" w="med" len="med"/>
                    </a:lnL>
                  </a:tcPr>
                </a:tc>
                <a:tc hMerge="1">
                  <a:txBody>
                    <a:bodyPr/>
                    <a:lstStyle/>
                    <a:p>
                      <a:endParaRPr lang="en-IN"/>
                    </a:p>
                  </a:txBody>
                  <a:tcPr/>
                </a:tc>
                <a:tc hMerge="1">
                  <a:txBody>
                    <a:bodyPr/>
                    <a:lstStyle/>
                    <a:p>
                      <a:pPr algn="l" fontAlgn="b"/>
                      <a:endParaRPr lang="en-US" sz="16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330061"/>
                  </a:ext>
                </a:extLst>
              </a:tr>
              <a:tr h="640831">
                <a:tc>
                  <a:txBody>
                    <a:bodyPr/>
                    <a:lstStyle/>
                    <a:p>
                      <a:pPr algn="l" fontAlgn="b"/>
                      <a:r>
                        <a:rPr lang="en-IN" sz="1400" b="1" i="0" u="none" strike="noStrike" dirty="0">
                          <a:solidFill>
                            <a:srgbClr val="000000"/>
                          </a:solidFill>
                          <a:effectLst/>
                          <a:latin typeface="Calibri" panose="020F0502020204030204" pitchFamily="34" charset="0"/>
                        </a:rPr>
                        <a:t>Coal_India_5500_CFR_London_Close_USD</a:t>
                      </a: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400" b="0" i="0" u="none" strike="noStrike" cap="none" dirty="0">
                          <a:solidFill>
                            <a:schemeClr val="tx1"/>
                          </a:solidFill>
                          <a:effectLst/>
                          <a:latin typeface="+mn-lt"/>
                          <a:ea typeface="+mn-ea"/>
                          <a:cs typeface="+mn-cs"/>
                          <a:sym typeface="Arial"/>
                        </a:rPr>
                        <a:t>Daily closing prices in USD for Coal from India with 5500 CFR in London.</a:t>
                      </a:r>
                      <a:endParaRPr lang="en-US"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l" fontAlgn="b"/>
                      <a:endParaRPr lang="en-IN"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pPr algn="l" fontAlgn="b"/>
                      <a:endParaRPr lang="en-IN" sz="1600" b="1"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096044"/>
                  </a:ext>
                </a:extLst>
              </a:tr>
              <a:tr h="640831">
                <a:tc>
                  <a:txBody>
                    <a:bodyPr/>
                    <a:lstStyle/>
                    <a:p>
                      <a:pPr algn="l" fontAlgn="b"/>
                      <a:endParaRPr lang="en-IN" sz="14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l" fontAlgn="b"/>
                      <a:endParaRPr lang="en-IN" sz="1600" b="1" i="0" u="none" strike="noStrike" dirty="0">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84365798"/>
                  </a:ext>
                </a:extLst>
              </a:tr>
            </a:tbl>
          </a:graphicData>
        </a:graphic>
      </p:graphicFrame>
      <p:pic>
        <p:nvPicPr>
          <p:cNvPr id="4" name="Picture 10">
            <a:extLst>
              <a:ext uri="{FF2B5EF4-FFF2-40B4-BE49-F238E27FC236}">
                <a16:creationId xmlns:a16="http://schemas.microsoft.com/office/drawing/2014/main" id="{A68DD71E-4F33-AC5E-8ADB-EFC4DF32E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003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117b53b5ae0_10_104"/>
          <p:cNvSpPr txBox="1">
            <a:spLocks noGrp="1"/>
          </p:cNvSpPr>
          <p:nvPr>
            <p:ph type="title"/>
          </p:nvPr>
        </p:nvSpPr>
        <p:spPr>
          <a:xfrm>
            <a:off x="23647" y="272838"/>
            <a:ext cx="11049300" cy="535500"/>
          </a:xfrm>
          <a:prstGeom prst="rect">
            <a:avLst/>
          </a:prstGeom>
          <a:noFill/>
          <a:ln>
            <a:noFill/>
          </a:ln>
        </p:spPr>
        <p:txBody>
          <a:bodyPr spcFirstLastPara="1" wrap="square" lIns="91400" tIns="45675" rIns="91400" bIns="45675" anchor="ctr" anchorCtr="0">
            <a:spAutoFit/>
          </a:bodyPr>
          <a:lstStyle/>
          <a:p>
            <a:pPr marL="457200" lvl="0" indent="-457200" algn="l" rtl="0">
              <a:lnSpc>
                <a:spcPct val="90000"/>
              </a:lnSpc>
              <a:spcBef>
                <a:spcPts val="0"/>
              </a:spcBef>
              <a:spcAft>
                <a:spcPts val="0"/>
              </a:spcAft>
              <a:buClr>
                <a:schemeClr val="dk1"/>
              </a:buClr>
              <a:buSzPts val="3000"/>
              <a:buFont typeface="Wingdings" panose="05000000000000000000" pitchFamily="2" charset="2"/>
              <a:buChar char="q"/>
            </a:pPr>
            <a:r>
              <a:rPr lang="en-US" sz="3200" dirty="0">
                <a:latin typeface="Times New Roman"/>
                <a:ea typeface="Times New Roman"/>
                <a:cs typeface="Times New Roman"/>
                <a:sym typeface="Times New Roman"/>
              </a:rPr>
              <a:t>System Requirements</a:t>
            </a:r>
            <a:endParaRPr sz="3200" dirty="0">
              <a:latin typeface="Times New Roman"/>
              <a:ea typeface="Times New Roman"/>
              <a:cs typeface="Times New Roman"/>
              <a:sym typeface="Times New Roman"/>
            </a:endParaRPr>
          </a:p>
        </p:txBody>
      </p:sp>
      <p:pic>
        <p:nvPicPr>
          <p:cNvPr id="2" name="Picture 10">
            <a:extLst>
              <a:ext uri="{FF2B5EF4-FFF2-40B4-BE49-F238E27FC236}">
                <a16:creationId xmlns:a16="http://schemas.microsoft.com/office/drawing/2014/main" id="{AE35F457-CBCA-59F9-F060-ED7D81D4E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2426" y="5968457"/>
            <a:ext cx="2369574" cy="8859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41F00B6-18BC-7548-8500-9BB53AAFED75}"/>
              </a:ext>
            </a:extLst>
          </p:cNvPr>
          <p:cNvSpPr txBox="1"/>
          <p:nvPr/>
        </p:nvSpPr>
        <p:spPr>
          <a:xfrm>
            <a:off x="675861" y="1683121"/>
            <a:ext cx="4638261" cy="3939540"/>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Hardware Requirements:</a:t>
            </a:r>
          </a:p>
          <a:p>
            <a:endParaRPr lang="en-US" dirty="0"/>
          </a:p>
          <a:p>
            <a:r>
              <a:rPr lang="en-US" sz="1800" dirty="0"/>
              <a:t>• </a:t>
            </a:r>
            <a:r>
              <a:rPr lang="en-US" sz="2000" b="1" dirty="0"/>
              <a:t>Processor</a:t>
            </a:r>
            <a:r>
              <a:rPr lang="en-US" sz="18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3 GHz or higher recommended</a:t>
            </a:r>
            <a:endParaRPr lang="en-US" sz="1800" dirty="0">
              <a:latin typeface="Times New Roman" panose="02020603050405020304" pitchFamily="18" charset="0"/>
              <a:cs typeface="Times New Roman" panose="02020603050405020304" pitchFamily="18" charset="0"/>
            </a:endParaRPr>
          </a:p>
          <a:p>
            <a:r>
              <a:rPr lang="en-US" sz="1800" dirty="0"/>
              <a:t>• </a:t>
            </a:r>
            <a:r>
              <a:rPr lang="en-US" sz="2000" b="1" dirty="0"/>
              <a:t>RAM</a:t>
            </a:r>
            <a:r>
              <a:rPr lang="en-US" sz="2000" dirty="0"/>
              <a:t>: </a:t>
            </a:r>
            <a:r>
              <a:rPr lang="en-US" sz="2000" dirty="0">
                <a:latin typeface="Times New Roman" panose="02020603050405020304" pitchFamily="18" charset="0"/>
                <a:cs typeface="Times New Roman" panose="02020603050405020304" pitchFamily="18" charset="0"/>
              </a:rPr>
              <a:t>8 GB or more (increase for real-time processing)</a:t>
            </a:r>
          </a:p>
          <a:p>
            <a:endParaRPr lang="en-US" sz="2000" dirty="0">
              <a:latin typeface="Times New Roman" panose="02020603050405020304" pitchFamily="18" charset="0"/>
              <a:cs typeface="Times New Roman" panose="02020603050405020304" pitchFamily="18" charset="0"/>
            </a:endParaRPr>
          </a:p>
          <a:p>
            <a:r>
              <a:rPr lang="en-US" sz="1800" dirty="0"/>
              <a:t>• </a:t>
            </a:r>
            <a:r>
              <a:rPr lang="en-US" sz="2000" b="1" dirty="0"/>
              <a:t>Storage</a:t>
            </a:r>
            <a:r>
              <a:rPr lang="en-US" sz="1800" dirty="0"/>
              <a:t>: </a:t>
            </a:r>
            <a:r>
              <a:rPr lang="en-US" sz="1800" dirty="0">
                <a:latin typeface="Times New Roman" panose="02020603050405020304" pitchFamily="18" charset="0"/>
                <a:cs typeface="Times New Roman" panose="02020603050405020304" pitchFamily="18" charset="0"/>
              </a:rPr>
              <a:t>Sufficient space for model files, extracted data, and any additional software needs.</a:t>
            </a:r>
          </a:p>
          <a:p>
            <a:endParaRPr lang="en-US" sz="1800" dirty="0"/>
          </a:p>
          <a:p>
            <a:r>
              <a:rPr lang="en-US" sz="2000" b="1" dirty="0"/>
              <a:t>Operating</a:t>
            </a:r>
            <a:r>
              <a:rPr lang="en-US" sz="1800" dirty="0"/>
              <a:t> </a:t>
            </a:r>
            <a:r>
              <a:rPr lang="en-US" sz="2000" b="1" dirty="0"/>
              <a:t>System</a:t>
            </a:r>
            <a:r>
              <a:rPr lang="en-US" sz="2000" dirty="0"/>
              <a:t>: </a:t>
            </a:r>
            <a:r>
              <a:rPr lang="en-US" sz="2000" dirty="0">
                <a:latin typeface="Times New Roman" panose="02020603050405020304" pitchFamily="18" charset="0"/>
                <a:cs typeface="Times New Roman" panose="02020603050405020304" pitchFamily="18" charset="0"/>
              </a:rPr>
              <a:t>Windows, macOS, or Linux</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DCF9128-C87E-1678-940B-43CDB5623742}"/>
              </a:ext>
            </a:extLst>
          </p:cNvPr>
          <p:cNvSpPr txBox="1"/>
          <p:nvPr/>
        </p:nvSpPr>
        <p:spPr>
          <a:xfrm>
            <a:off x="5420139" y="1683121"/>
            <a:ext cx="6096000" cy="1754326"/>
          </a:xfrm>
          <a:prstGeom prst="rect">
            <a:avLst/>
          </a:prstGeom>
          <a:noFill/>
        </p:spPr>
        <p:txBody>
          <a:bodyPr wrap="square">
            <a:spAutoFit/>
          </a:bodyPr>
          <a:lstStyle/>
          <a:p>
            <a:r>
              <a:rPr lang="en-IN" sz="2400" b="1" dirty="0"/>
              <a:t>Software Requirements:</a:t>
            </a:r>
          </a:p>
          <a:p>
            <a:endParaRPr lang="en-IN" sz="2400" b="1" dirty="0"/>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Python (3.6 or above)</a:t>
            </a: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Additional libraries if using specific tools for preprocessing, visualization, etc.</a:t>
            </a:r>
          </a:p>
        </p:txBody>
      </p:sp>
      <p:pic>
        <p:nvPicPr>
          <p:cNvPr id="6146" name="Picture 2" descr="Srs Software Requirements Specification ...">
            <a:extLst>
              <a:ext uri="{FF2B5EF4-FFF2-40B4-BE49-F238E27FC236}">
                <a16:creationId xmlns:a16="http://schemas.microsoft.com/office/drawing/2014/main" id="{4EAAB325-DFDA-B423-E2F6-4F632CC46C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408"/>
          <a:stretch/>
        </p:blipFill>
        <p:spPr bwMode="auto">
          <a:xfrm>
            <a:off x="7268196" y="3711032"/>
            <a:ext cx="2028825" cy="18192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a:extLst>
            <a:ext uri="{FF2B5EF4-FFF2-40B4-BE49-F238E27FC236}">
              <a16:creationId xmlns:a16="http://schemas.microsoft.com/office/drawing/2014/main" id="{C0DABBA5-1E57-09BB-3FA2-8C934A8E512A}"/>
            </a:ext>
          </a:extLst>
        </p:cNvPr>
        <p:cNvGrpSpPr/>
        <p:nvPr/>
      </p:nvGrpSpPr>
      <p:grpSpPr>
        <a:xfrm>
          <a:off x="0" y="0"/>
          <a:ext cx="0" cy="0"/>
          <a:chOff x="0" y="0"/>
          <a:chExt cx="0" cy="0"/>
        </a:xfrm>
      </p:grpSpPr>
      <p:pic>
        <p:nvPicPr>
          <p:cNvPr id="2" name="Picture 10">
            <a:extLst>
              <a:ext uri="{FF2B5EF4-FFF2-40B4-BE49-F238E27FC236}">
                <a16:creationId xmlns:a16="http://schemas.microsoft.com/office/drawing/2014/main" id="{E0996A86-6CBC-D7A1-A668-19A55032C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C988D42-A169-4E30-E480-9FDEA45B465D}"/>
              </a:ext>
            </a:extLst>
          </p:cNvPr>
          <p:cNvSpPr txBox="1"/>
          <p:nvPr/>
        </p:nvSpPr>
        <p:spPr>
          <a:xfrm>
            <a:off x="159025" y="2068642"/>
            <a:ext cx="12032975" cy="4832092"/>
          </a:xfrm>
          <a:prstGeom prst="rect">
            <a:avLst/>
          </a:prstGeom>
          <a:noFill/>
        </p:spPr>
        <p:txBody>
          <a:bodyPr wrap="square">
            <a:spAutoFit/>
          </a:bodyPr>
          <a:lstStyle/>
          <a:p>
            <a:endParaRPr lang="en-IN" sz="1800" b="1" dirty="0"/>
          </a:p>
          <a:p>
            <a:r>
              <a:rPr lang="en-IN" sz="1800" b="1" dirty="0"/>
              <a:t>Libraries Imported:</a:t>
            </a: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NumPy, pandas, matplotlib, SQL alchemy, sklearn, </a:t>
            </a:r>
            <a:r>
              <a:rPr lang="en-IN" sz="2000" dirty="0" err="1">
                <a:latin typeface="Times New Roman" panose="02020603050405020304" pitchFamily="18" charset="0"/>
                <a:cs typeface="Times New Roman" panose="02020603050405020304" pitchFamily="18" charset="0"/>
              </a:rPr>
              <a:t>scipy</a:t>
            </a:r>
            <a:r>
              <a:rPr lang="en-IN" sz="2000" dirty="0">
                <a:latin typeface="Times New Roman" panose="02020603050405020304" pitchFamily="18" charset="0"/>
                <a:cs typeface="Times New Roman" panose="02020603050405020304" pitchFamily="18" charset="0"/>
              </a:rPr>
              <a:t>, statsmodels, pmdarima, sweetviz, AutoClean, clusteval</a:t>
            </a:r>
          </a:p>
          <a:p>
            <a:endParaRPr lang="en-IN" sz="2000" b="1" dirty="0">
              <a:latin typeface="Times New Roman" panose="02020603050405020304" pitchFamily="18" charset="0"/>
              <a:cs typeface="Times New Roman" panose="02020603050405020304" pitchFamily="18" charset="0"/>
            </a:endParaRPr>
          </a:p>
          <a:p>
            <a:r>
              <a:rPr lang="en-IN" sz="1800" b="1" dirty="0"/>
              <a:t>Data Preprocessing:</a:t>
            </a:r>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Importing Dataset: Read the dataset from a CSV file and push it into a MySQL database.</a:t>
            </a: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Rearranging Dataset: Select and rearrange required columns.</a:t>
            </a: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Handling Missing Values: Fill missing values with zeros and perform KNN imputation.</a:t>
            </a: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Outlier Treatment: Apply symmetric winsorization to handle outliers</a:t>
            </a:r>
            <a:r>
              <a:rPr lang="en-IN" sz="18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IN" sz="2000" dirty="0"/>
          </a:p>
          <a:p>
            <a:r>
              <a:rPr lang="en-IN" sz="1800" dirty="0"/>
              <a:t>.</a:t>
            </a:r>
          </a:p>
          <a:p>
            <a:endParaRPr lang="en-IN" sz="1800" b="1" dirty="0"/>
          </a:p>
        </p:txBody>
      </p:sp>
      <p:sp>
        <p:nvSpPr>
          <p:cNvPr id="5" name="TextBox 4">
            <a:extLst>
              <a:ext uri="{FF2B5EF4-FFF2-40B4-BE49-F238E27FC236}">
                <a16:creationId xmlns:a16="http://schemas.microsoft.com/office/drawing/2014/main" id="{405736FC-8BA4-381A-17E5-1CF75333C917}"/>
              </a:ext>
            </a:extLst>
          </p:cNvPr>
          <p:cNvSpPr txBox="1"/>
          <p:nvPr/>
        </p:nvSpPr>
        <p:spPr>
          <a:xfrm>
            <a:off x="39757" y="265043"/>
            <a:ext cx="8746435" cy="584775"/>
          </a:xfrm>
          <a:prstGeom prst="rect">
            <a:avLst/>
          </a:prstGeom>
          <a:noFill/>
        </p:spPr>
        <p:txBody>
          <a:bodyPr wrap="square" rtlCol="0">
            <a:spAutoFit/>
          </a:bodyPr>
          <a:lstStyle/>
          <a:p>
            <a:pPr marL="457200" indent="-457200">
              <a:buFont typeface="Wingdings" panose="05000000000000000000" pitchFamily="2" charset="2"/>
              <a:buChar char="q"/>
            </a:pPr>
            <a:r>
              <a:rPr lang="en-IN" sz="3200" dirty="0">
                <a:latin typeface="Times New Roman"/>
                <a:ea typeface="Times New Roman"/>
                <a:cs typeface="Times New Roman"/>
                <a:sym typeface="Times New Roman"/>
              </a:rPr>
              <a:t>Overview:</a:t>
            </a:r>
            <a:endParaRPr lang="en-IN" sz="3200" dirty="0"/>
          </a:p>
        </p:txBody>
      </p:sp>
      <p:sp>
        <p:nvSpPr>
          <p:cNvPr id="8" name="TextBox 7">
            <a:extLst>
              <a:ext uri="{FF2B5EF4-FFF2-40B4-BE49-F238E27FC236}">
                <a16:creationId xmlns:a16="http://schemas.microsoft.com/office/drawing/2014/main" id="{2C64B46E-C224-A3ED-E619-93975058AE63}"/>
              </a:ext>
            </a:extLst>
          </p:cNvPr>
          <p:cNvSpPr txBox="1"/>
          <p:nvPr/>
        </p:nvSpPr>
        <p:spPr>
          <a:xfrm>
            <a:off x="238537" y="1206868"/>
            <a:ext cx="11873950" cy="1231106"/>
          </a:xfrm>
          <a:prstGeom prst="rect">
            <a:avLst/>
          </a:prstGeom>
          <a:noFill/>
        </p:spPr>
        <p:txBody>
          <a:bodyPr wrap="square" rtlCol="0">
            <a:spAutoFit/>
          </a:bodyPr>
          <a:lstStyle/>
          <a:p>
            <a:pPr algn="l">
              <a:buFont typeface="Arial" panose="020B0604020202020204" pitchFamily="34" charset="0"/>
              <a:buChar char="•"/>
            </a:pPr>
            <a:r>
              <a:rPr lang="en-US" sz="2000" dirty="0">
                <a:solidFill>
                  <a:schemeClr val="dk1"/>
                </a:solidFill>
                <a:latin typeface="Times New Roman"/>
                <a:cs typeface="Times New Roman"/>
                <a:sym typeface="Georgia"/>
              </a:rPr>
              <a:t>Total Records/Data Dimension: [959 rows  and 6 columns]</a:t>
            </a:r>
          </a:p>
          <a:p>
            <a:pPr algn="l"/>
            <a:endParaRPr lang="en-US" sz="2000" dirty="0">
              <a:solidFill>
                <a:schemeClr val="dk1"/>
              </a:solidFill>
              <a:latin typeface="Times New Roman"/>
              <a:cs typeface="Times New Roman"/>
              <a:sym typeface="Georgia"/>
            </a:endParaRPr>
          </a:p>
          <a:p>
            <a:pPr algn="l">
              <a:buFont typeface="Arial" panose="020B0604020202020204" pitchFamily="34" charset="0"/>
              <a:buChar char="•"/>
            </a:pPr>
            <a:r>
              <a:rPr lang="en-US" sz="2000" dirty="0">
                <a:solidFill>
                  <a:schemeClr val="dk1"/>
                </a:solidFill>
                <a:latin typeface="Times New Roman"/>
                <a:cs typeface="Times New Roman"/>
                <a:sym typeface="Georgia"/>
              </a:rPr>
              <a:t>Time Period: [12/04/2024- 12/05/2024]</a:t>
            </a:r>
          </a:p>
          <a:p>
            <a:endParaRPr lang="en-IN" dirty="0"/>
          </a:p>
        </p:txBody>
      </p:sp>
    </p:spTree>
    <p:extLst>
      <p:ext uri="{BB962C8B-B14F-4D97-AF65-F5344CB8AC3E}">
        <p14:creationId xmlns:p14="http://schemas.microsoft.com/office/powerpoint/2010/main" val="1521967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519E2C-69A4-E2AE-2EDE-E201842B9DC8}"/>
              </a:ext>
            </a:extLst>
          </p:cNvPr>
          <p:cNvSpPr txBox="1"/>
          <p:nvPr/>
        </p:nvSpPr>
        <p:spPr>
          <a:xfrm>
            <a:off x="410817" y="1364975"/>
            <a:ext cx="11039061" cy="5109091"/>
          </a:xfrm>
          <a:prstGeom prst="rect">
            <a:avLst/>
          </a:prstGeom>
          <a:noFill/>
        </p:spPr>
        <p:txBody>
          <a:bodyPr wrap="square" rtlCol="0">
            <a:spAutoFit/>
          </a:bodyPr>
          <a:lstStyle/>
          <a:p>
            <a:r>
              <a:rPr lang="en-IN" sz="1800" b="1" dirty="0"/>
              <a:t>Data Transformation</a:t>
            </a:r>
            <a:r>
              <a:rPr lang="en-IN" sz="2000" dirty="0">
                <a:latin typeface="Times New Roman" panose="02020603050405020304" pitchFamily="18" charset="0"/>
                <a:cs typeface="Times New Roman" panose="02020603050405020304" pitchFamily="18" charset="0"/>
              </a:rPr>
              <a:t>: Convert non-stationary data to stationary using differencing.</a:t>
            </a:r>
          </a:p>
          <a:p>
            <a:endParaRPr lang="en-IN" sz="1800" dirty="0"/>
          </a:p>
          <a:p>
            <a:r>
              <a:rPr lang="en-IN" sz="1800" b="1" dirty="0"/>
              <a:t>Exploratory Data Analysis (EDA)Descriptive Statistics: </a:t>
            </a:r>
            <a:r>
              <a:rPr lang="en-IN" sz="2000" dirty="0">
                <a:latin typeface="Times New Roman" panose="02020603050405020304" pitchFamily="18" charset="0"/>
                <a:cs typeface="Times New Roman" panose="02020603050405020304" pitchFamily="18" charset="0"/>
              </a:rPr>
              <a:t>Calculate statistics such as mean, median, mode, kurtosis, skewness, min, max, standard deviation, and variance.</a:t>
            </a:r>
            <a:endParaRPr lang="en-IN" sz="1800" dirty="0">
              <a:latin typeface="Times New Roman" panose="02020603050405020304" pitchFamily="18" charset="0"/>
              <a:cs typeface="Times New Roman" panose="02020603050405020304" pitchFamily="18" charset="0"/>
            </a:endParaRPr>
          </a:p>
          <a:p>
            <a:endParaRPr lang="en-IN" sz="1800" b="1" dirty="0"/>
          </a:p>
          <a:p>
            <a:r>
              <a:rPr lang="en-IN" sz="1800" b="1" dirty="0"/>
              <a:t>Time Series Analysis</a:t>
            </a:r>
            <a:r>
              <a:rPr lang="en-IN" sz="2000" dirty="0">
                <a:latin typeface="Times New Roman" panose="02020603050405020304" pitchFamily="18" charset="0"/>
                <a:cs typeface="Times New Roman" panose="02020603050405020304" pitchFamily="18" charset="0"/>
              </a:rPr>
              <a:t>: Perform ADF and KPSS tests to check for stationarity.</a:t>
            </a:r>
          </a:p>
          <a:p>
            <a:endParaRPr lang="en-IN" sz="2000" dirty="0">
              <a:latin typeface="Times New Roman" panose="02020603050405020304" pitchFamily="18" charset="0"/>
              <a:cs typeface="Times New Roman" panose="02020603050405020304" pitchFamily="18" charset="0"/>
            </a:endParaRPr>
          </a:p>
          <a:p>
            <a:r>
              <a:rPr lang="en-US" sz="2000" b="1" i="0" dirty="0">
                <a:solidFill>
                  <a:srgbClr val="0D0D0D"/>
                </a:solidFill>
                <a:effectLst/>
                <a:highlight>
                  <a:srgbClr val="FFFFFF"/>
                </a:highlight>
                <a:latin typeface="+mj-lt"/>
              </a:rPr>
              <a:t>Seasonal Decomposition:</a:t>
            </a:r>
            <a:endParaRPr lang="en-IN" sz="2000" b="1" dirty="0">
              <a:latin typeface="+mj-lt"/>
              <a:cs typeface="Times New Roman" panose="02020603050405020304" pitchFamily="18" charset="0"/>
            </a:endParaRPr>
          </a:p>
          <a:p>
            <a:r>
              <a:rPr lang="en-US" sz="2000" b="0" i="0" dirty="0">
                <a:solidFill>
                  <a:srgbClr val="0D0D0D"/>
                </a:solidFill>
                <a:effectLst/>
                <a:highlight>
                  <a:srgbClr val="FFFFFF"/>
                </a:highlight>
                <a:latin typeface="Söhne"/>
              </a:rPr>
              <a:t>Seasonal decomposition is performed to break down the time series data into its trend, seasonal, and residual components to better understand underlying patterns and improve forecasting accuracy.</a:t>
            </a:r>
          </a:p>
          <a:p>
            <a:endParaRPr lang="en-IN" sz="2000" dirty="0">
              <a:latin typeface="Times New Roman" panose="02020603050405020304" pitchFamily="18" charset="0"/>
              <a:cs typeface="Times New Roman" panose="02020603050405020304" pitchFamily="18" charset="0"/>
            </a:endParaRPr>
          </a:p>
          <a:p>
            <a:r>
              <a:rPr lang="en-IN" sz="1800" b="1" dirty="0"/>
              <a:t>Visualization</a:t>
            </a:r>
            <a:r>
              <a:rPr lang="en-IN" sz="2000" dirty="0">
                <a:latin typeface="Times New Roman" panose="02020603050405020304" pitchFamily="18" charset="0"/>
                <a:cs typeface="Times New Roman" panose="02020603050405020304" pitchFamily="18" charset="0"/>
              </a:rPr>
              <a:t>: Plot time series data along with test results for visual inspection.</a:t>
            </a:r>
          </a:p>
          <a:p>
            <a:endParaRPr lang="en-IN" sz="1800" dirty="0"/>
          </a:p>
          <a:p>
            <a:r>
              <a:rPr lang="en-IN" sz="1800" b="1" dirty="0"/>
              <a:t>Evaluation</a:t>
            </a:r>
            <a:r>
              <a:rPr lang="en-IN" sz="2000" dirty="0">
                <a:latin typeface="Times New Roman" panose="02020603050405020304" pitchFamily="18" charset="0"/>
                <a:cs typeface="Times New Roman" panose="02020603050405020304" pitchFamily="18" charset="0"/>
              </a:rPr>
              <a:t>: Evaluate clustering performance using metrics such as silhouette score</a:t>
            </a:r>
            <a:r>
              <a:rPr lang="en-IN" sz="1800" dirty="0"/>
              <a:t>.</a:t>
            </a:r>
          </a:p>
          <a:p>
            <a:endParaRPr lang="en-IN" sz="1800" dirty="0"/>
          </a:p>
          <a:p>
            <a:r>
              <a:rPr lang="en-IN" sz="1800" b="1" dirty="0"/>
              <a:t>Model Selection: </a:t>
            </a:r>
            <a:r>
              <a:rPr lang="en-IN" sz="2000" dirty="0">
                <a:latin typeface="Times New Roman" panose="02020603050405020304" pitchFamily="18" charset="0"/>
                <a:cs typeface="Times New Roman" panose="02020603050405020304" pitchFamily="18" charset="0"/>
              </a:rPr>
              <a:t>Choose the best model based on evaluation results.</a:t>
            </a:r>
          </a:p>
          <a:p>
            <a:endParaRPr lang="en-IN" sz="1400" dirty="0"/>
          </a:p>
        </p:txBody>
      </p:sp>
      <p:sp>
        <p:nvSpPr>
          <p:cNvPr id="4" name="Title 3">
            <a:extLst>
              <a:ext uri="{FF2B5EF4-FFF2-40B4-BE49-F238E27FC236}">
                <a16:creationId xmlns:a16="http://schemas.microsoft.com/office/drawing/2014/main" id="{17EBDE7A-4E17-9372-2784-DC8460BFACF0}"/>
              </a:ext>
            </a:extLst>
          </p:cNvPr>
          <p:cNvSpPr txBox="1">
            <a:spLocks noGrp="1"/>
          </p:cNvSpPr>
          <p:nvPr>
            <p:ph type="title"/>
          </p:nvPr>
        </p:nvSpPr>
        <p:spPr>
          <a:xfrm>
            <a:off x="3179" y="331993"/>
            <a:ext cx="10515600" cy="517525"/>
          </a:xfrm>
          <a:prstGeom prst="rect">
            <a:avLst/>
          </a:prstGeom>
          <a:noFill/>
        </p:spPr>
        <p:txBody>
          <a:bodyPr wrap="square" rtlCol="0">
            <a:spAutoFit/>
          </a:bodyPr>
          <a:lstStyle/>
          <a:p>
            <a:pPr marL="457200" indent="-457200">
              <a:buFont typeface="Wingdings" panose="05000000000000000000" pitchFamily="2" charset="2"/>
              <a:buChar char="q"/>
            </a:pPr>
            <a:r>
              <a:rPr lang="en-IN" sz="3200" dirty="0">
                <a:latin typeface="Times New Roman"/>
                <a:ea typeface="Times New Roman"/>
                <a:cs typeface="Times New Roman"/>
                <a:sym typeface="Times New Roman"/>
              </a:rPr>
              <a:t>Overview:</a:t>
            </a:r>
            <a:endParaRPr lang="en-IN" sz="3200" dirty="0"/>
          </a:p>
        </p:txBody>
      </p:sp>
    </p:spTree>
    <p:extLst>
      <p:ext uri="{BB962C8B-B14F-4D97-AF65-F5344CB8AC3E}">
        <p14:creationId xmlns:p14="http://schemas.microsoft.com/office/powerpoint/2010/main" val="1117659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21" name="Google Shape;221;p13"/>
          <p:cNvSpPr txBox="1"/>
          <p:nvPr/>
        </p:nvSpPr>
        <p:spPr>
          <a:xfrm>
            <a:off x="5924550" y="2152650"/>
            <a:ext cx="630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 name="Picture 10">
            <a:extLst>
              <a:ext uri="{FF2B5EF4-FFF2-40B4-BE49-F238E27FC236}">
                <a16:creationId xmlns:a16="http://schemas.microsoft.com/office/drawing/2014/main" id="{C7909B95-48B3-CEDD-2D74-6096F5672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76;p14">
            <a:extLst>
              <a:ext uri="{FF2B5EF4-FFF2-40B4-BE49-F238E27FC236}">
                <a16:creationId xmlns:a16="http://schemas.microsoft.com/office/drawing/2014/main" id="{C255672E-4DE7-8763-FD06-D31F9C825AED}"/>
              </a:ext>
            </a:extLst>
          </p:cNvPr>
          <p:cNvSpPr txBox="1">
            <a:spLocks/>
          </p:cNvSpPr>
          <p:nvPr/>
        </p:nvSpPr>
        <p:spPr>
          <a:xfrm>
            <a:off x="435251" y="100144"/>
            <a:ext cx="10460100" cy="480041"/>
          </a:xfrm>
          <a:prstGeom prst="rect">
            <a:avLst/>
          </a:prstGeom>
          <a:noFill/>
          <a:ln>
            <a:noFill/>
          </a:ln>
        </p:spPr>
        <p:txBody>
          <a:bodyPr spcFirstLastPara="1" wrap="square" lIns="91400" tIns="45675" rIns="91400" bIns="45675"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300"/>
              <a:buFont typeface="Georgia"/>
              <a:buNone/>
              <a:defRPr sz="31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pPr algn="ctr">
              <a:buSzPts val="1200"/>
            </a:pPr>
            <a:r>
              <a:rPr lang="en-IN" sz="2800" b="1" dirty="0">
                <a:latin typeface="Times New Roman"/>
                <a:ea typeface="Times New Roman"/>
                <a:cs typeface="Times New Roman"/>
                <a:sym typeface="Times New Roman"/>
              </a:rPr>
              <a:t>ADF &amp; KPSS testing:</a:t>
            </a:r>
          </a:p>
        </p:txBody>
      </p:sp>
      <p:sp>
        <p:nvSpPr>
          <p:cNvPr id="10" name="TextBox 9">
            <a:extLst>
              <a:ext uri="{FF2B5EF4-FFF2-40B4-BE49-F238E27FC236}">
                <a16:creationId xmlns:a16="http://schemas.microsoft.com/office/drawing/2014/main" id="{DE96D90C-5DA8-1F92-51B3-762E8AFD5F53}"/>
              </a:ext>
            </a:extLst>
          </p:cNvPr>
          <p:cNvSpPr txBox="1"/>
          <p:nvPr/>
        </p:nvSpPr>
        <p:spPr>
          <a:xfrm>
            <a:off x="332708" y="3558272"/>
            <a:ext cx="11526584" cy="226408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Conducted ADF and KPSS tests for each column.</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Plotted time series data with critical values and test statistics using Matplotlib.</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Identified stationary (0) and non-stationary (5) columns via ADF and KPSS tests.</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Converted non-stationary columns to stationary using differences and saved as "complete_stationary.csv".</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Highlighted the need to validate results with alternative tests for large sample sizes.</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Merged non-stationary columns into one stationary dataset for analysis.</a:t>
            </a:r>
            <a:endParaRPr lang="en-IN" sz="1600" dirty="0">
              <a:latin typeface="Times New Roman" panose="02020603050405020304" pitchFamily="18" charset="0"/>
              <a:cs typeface="Times New Roman" panose="02020603050405020304" pitchFamily="18" charset="0"/>
            </a:endParaRPr>
          </a:p>
        </p:txBody>
      </p:sp>
      <p:pic>
        <p:nvPicPr>
          <p:cNvPr id="7" name="Picture 10">
            <a:extLst>
              <a:ext uri="{FF2B5EF4-FFF2-40B4-BE49-F238E27FC236}">
                <a16:creationId xmlns:a16="http://schemas.microsoft.com/office/drawing/2014/main" id="{3C593A4C-276B-CFF1-7CA6-E8CD53B23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a:extLst>
              <a:ext uri="{FF2B5EF4-FFF2-40B4-BE49-F238E27FC236}">
                <a16:creationId xmlns:a16="http://schemas.microsoft.com/office/drawing/2014/main" id="{6620D82A-125C-0B61-7DFA-15F5F9933E3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AutoShape 4">
            <a:extLst>
              <a:ext uri="{FF2B5EF4-FFF2-40B4-BE49-F238E27FC236}">
                <a16:creationId xmlns:a16="http://schemas.microsoft.com/office/drawing/2014/main" id="{21F8D734-BE4E-2586-33C4-4F4FEF8AE09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5B2D41FF-ADE5-114B-8454-1E9E37CD21B0}"/>
              </a:ext>
            </a:extLst>
          </p:cNvPr>
          <p:cNvPicPr>
            <a:picLocks noChangeAspect="1"/>
          </p:cNvPicPr>
          <p:nvPr/>
        </p:nvPicPr>
        <p:blipFill>
          <a:blip r:embed="rId4"/>
          <a:stretch>
            <a:fillRect/>
          </a:stretch>
        </p:blipFill>
        <p:spPr>
          <a:xfrm>
            <a:off x="6523722" y="931593"/>
            <a:ext cx="5151722" cy="2882570"/>
          </a:xfrm>
          <a:prstGeom prst="rect">
            <a:avLst/>
          </a:prstGeom>
          <a:ln>
            <a:solidFill>
              <a:schemeClr val="tx1"/>
            </a:solidFill>
          </a:ln>
        </p:spPr>
      </p:pic>
      <p:pic>
        <p:nvPicPr>
          <p:cNvPr id="14" name="Picture 13">
            <a:extLst>
              <a:ext uri="{FF2B5EF4-FFF2-40B4-BE49-F238E27FC236}">
                <a16:creationId xmlns:a16="http://schemas.microsoft.com/office/drawing/2014/main" id="{D2DCEBE8-2F3C-C45F-8946-28676337F896}"/>
              </a:ext>
            </a:extLst>
          </p:cNvPr>
          <p:cNvPicPr>
            <a:picLocks noChangeAspect="1"/>
          </p:cNvPicPr>
          <p:nvPr/>
        </p:nvPicPr>
        <p:blipFill>
          <a:blip r:embed="rId5"/>
          <a:stretch>
            <a:fillRect/>
          </a:stretch>
        </p:blipFill>
        <p:spPr>
          <a:xfrm>
            <a:off x="516555" y="921166"/>
            <a:ext cx="5285363" cy="235543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11" name="Google Shape;372;p52">
            <a:extLst>
              <a:ext uri="{FF2B5EF4-FFF2-40B4-BE49-F238E27FC236}">
                <a16:creationId xmlns:a16="http://schemas.microsoft.com/office/drawing/2014/main" id="{341927DF-964D-C6DD-98A2-437EEAD98D66}"/>
              </a:ext>
            </a:extLst>
          </p:cNvPr>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Model Building </a:t>
            </a:r>
            <a:endParaRPr dirty="0"/>
          </a:p>
        </p:txBody>
      </p:sp>
      <p:sp>
        <p:nvSpPr>
          <p:cNvPr id="12" name="Google Shape;374;p52">
            <a:extLst>
              <a:ext uri="{FF2B5EF4-FFF2-40B4-BE49-F238E27FC236}">
                <a16:creationId xmlns:a16="http://schemas.microsoft.com/office/drawing/2014/main" id="{E4B76698-C966-FC37-C53C-A2FD2D0987C8}"/>
              </a:ext>
            </a:extLst>
          </p:cNvPr>
          <p:cNvSpPr txBox="1"/>
          <p:nvPr/>
        </p:nvSpPr>
        <p:spPr>
          <a:xfrm>
            <a:off x="1047750" y="14287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3" name="Google Shape;376;p52">
            <a:extLst>
              <a:ext uri="{FF2B5EF4-FFF2-40B4-BE49-F238E27FC236}">
                <a16:creationId xmlns:a16="http://schemas.microsoft.com/office/drawing/2014/main" id="{EE6A1B33-1316-123E-1392-F58316186CA8}"/>
              </a:ext>
            </a:extLst>
          </p:cNvPr>
          <p:cNvSpPr txBox="1"/>
          <p:nvPr/>
        </p:nvSpPr>
        <p:spPr>
          <a:xfrm>
            <a:off x="363975" y="438682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4" name="Google Shape;378;p52">
            <a:extLst>
              <a:ext uri="{FF2B5EF4-FFF2-40B4-BE49-F238E27FC236}">
                <a16:creationId xmlns:a16="http://schemas.microsoft.com/office/drawing/2014/main" id="{77E20608-66BC-F09D-A77F-F637FD40D825}"/>
              </a:ext>
            </a:extLst>
          </p:cNvPr>
          <p:cNvSpPr txBox="1"/>
          <p:nvPr/>
        </p:nvSpPr>
        <p:spPr>
          <a:xfrm>
            <a:off x="804575" y="57277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15" name="Picture 10">
            <a:extLst>
              <a:ext uri="{FF2B5EF4-FFF2-40B4-BE49-F238E27FC236}">
                <a16:creationId xmlns:a16="http://schemas.microsoft.com/office/drawing/2014/main" id="{695AD0D8-56ED-D4B6-5517-93B782FB6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10BCA37-02DD-04A3-4008-15F3C869CE5D}"/>
              </a:ext>
            </a:extLst>
          </p:cNvPr>
          <p:cNvSpPr txBox="1"/>
          <p:nvPr/>
        </p:nvSpPr>
        <p:spPr>
          <a:xfrm>
            <a:off x="85725" y="1071639"/>
            <a:ext cx="12020550" cy="4185761"/>
          </a:xfrm>
          <a:prstGeom prst="rect">
            <a:avLst/>
          </a:prstGeom>
          <a:noFill/>
        </p:spPr>
        <p:txBody>
          <a:bodyPr wrap="square">
            <a:spAutoFit/>
          </a:bodyPr>
          <a:lstStyle/>
          <a:p>
            <a:r>
              <a:rPr lang="en-IN" b="1" dirty="0"/>
              <a:t>Models Implemented: </a:t>
            </a:r>
            <a:r>
              <a:rPr lang="en-IN" dirty="0"/>
              <a:t>ARIMA, SARIMA, Random </a:t>
            </a:r>
            <a:r>
              <a:rPr lang="en-IN" dirty="0" err="1"/>
              <a:t>Forest,GBM</a:t>
            </a:r>
            <a:r>
              <a:rPr lang="en-IN" dirty="0"/>
              <a:t>, LSTM.</a:t>
            </a:r>
          </a:p>
          <a:p>
            <a:endParaRPr lang="en-IN" dirty="0"/>
          </a:p>
          <a:p>
            <a:r>
              <a:rPr lang="en-IN" b="1" dirty="0"/>
              <a:t>Models Tried: </a:t>
            </a:r>
            <a:r>
              <a:rPr lang="en-IN" dirty="0"/>
              <a:t>Prophet (didn’t proceed because import error)</a:t>
            </a:r>
          </a:p>
          <a:p>
            <a:endParaRPr lang="en-IN" dirty="0"/>
          </a:p>
          <a:p>
            <a:r>
              <a:rPr lang="en-IN" b="1" dirty="0"/>
              <a:t>Parameter Tuning: </a:t>
            </a:r>
            <a:r>
              <a:rPr lang="en-IN" dirty="0"/>
              <a:t>Utilized specific parameters for each column. </a:t>
            </a:r>
          </a:p>
          <a:p>
            <a:endParaRPr lang="en-IN" dirty="0"/>
          </a:p>
          <a:p>
            <a:r>
              <a:rPr lang="en-IN" b="1" dirty="0"/>
              <a:t>Evaluation Metrics: </a:t>
            </a:r>
            <a:r>
              <a:rPr lang="en-IN" dirty="0"/>
              <a:t>Evaluated models using Mean Absolute Percentage Error (MAPE). Aimed for less MAPE score for model selection.</a:t>
            </a:r>
          </a:p>
          <a:p>
            <a:endParaRPr lang="en-IN" dirty="0">
              <a:highlight>
                <a:srgbClr val="FFFF00"/>
              </a:highlight>
            </a:endParaRPr>
          </a:p>
          <a:p>
            <a:r>
              <a:rPr lang="en-IN" b="1" dirty="0"/>
              <a:t>Result Aggregation</a:t>
            </a:r>
            <a:r>
              <a:rPr lang="en-IN" dirty="0"/>
              <a:t>:  Merged results from different </a:t>
            </a:r>
            <a:r>
              <a:rPr lang="en-IN" dirty="0" err="1"/>
              <a:t>models.Selected</a:t>
            </a:r>
            <a:r>
              <a:rPr lang="en-IN" dirty="0"/>
              <a:t> best models based on MAPE comparison.</a:t>
            </a:r>
          </a:p>
          <a:p>
            <a:endParaRPr lang="en-IN" dirty="0"/>
          </a:p>
          <a:p>
            <a:r>
              <a:rPr lang="en-IN" b="1" dirty="0"/>
              <a:t>Final Model Selection</a:t>
            </a:r>
            <a:r>
              <a:rPr lang="en-IN" dirty="0"/>
              <a:t>: Chose the best-performing model for whole dataset. Considered lower MAPE and ensured robust predictions.</a:t>
            </a:r>
          </a:p>
          <a:p>
            <a:endParaRPr lang="en-IN" dirty="0"/>
          </a:p>
          <a:p>
            <a:r>
              <a:rPr lang="en-IN" b="1" dirty="0"/>
              <a:t>Deployment Ready: </a:t>
            </a:r>
            <a:r>
              <a:rPr lang="en-IN" dirty="0"/>
              <a:t>Prepared for deployment with accurate forecasting models, ensured models are stored for future use. </a:t>
            </a:r>
          </a:p>
          <a:p>
            <a:endParaRPr lang="en-IN" dirty="0"/>
          </a:p>
          <a:p>
            <a:r>
              <a:rPr lang="en-IN" b="1" dirty="0"/>
              <a:t>Continuous Improvement: </a:t>
            </a:r>
            <a:r>
              <a:rPr lang="en-IN" dirty="0"/>
              <a:t>Kept scope for future model enhancements, aimed for ongoing monitoring and optimization.</a:t>
            </a:r>
          </a:p>
          <a:p>
            <a:endParaRPr lang="en-IN" dirty="0"/>
          </a:p>
          <a:p>
            <a:r>
              <a:rPr lang="en-IN" b="1" dirty="0"/>
              <a:t>Result Tracking: Tracked</a:t>
            </a:r>
            <a:r>
              <a:rPr lang="en-IN" dirty="0"/>
              <a:t> the count of MAPE score for assessment.</a:t>
            </a:r>
          </a:p>
          <a:p>
            <a:endParaRPr lang="en-IN" dirty="0"/>
          </a:p>
          <a:p>
            <a:r>
              <a:rPr lang="en-IN" b="1" dirty="0"/>
              <a:t>Ensured model performance aligns with expectations.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5"/>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Model Accuracy Comparison</a:t>
            </a:r>
            <a:endParaRPr sz="3200" dirty="0"/>
          </a:p>
        </p:txBody>
      </p:sp>
      <p:pic>
        <p:nvPicPr>
          <p:cNvPr id="3" name="Picture 10">
            <a:extLst>
              <a:ext uri="{FF2B5EF4-FFF2-40B4-BE49-F238E27FC236}">
                <a16:creationId xmlns:a16="http://schemas.microsoft.com/office/drawing/2014/main" id="{F81DCCF3-6A08-D7E1-061B-88DCAE1CD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61CC0617-D5FF-7AAB-3366-71B788F1E598}"/>
              </a:ext>
            </a:extLst>
          </p:cNvPr>
          <p:cNvSpPr/>
          <p:nvPr/>
        </p:nvSpPr>
        <p:spPr>
          <a:xfrm>
            <a:off x="6307667" y="1777996"/>
            <a:ext cx="778933" cy="2709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DDBAB59D-86CF-C745-6366-9095FC7A6149}"/>
              </a:ext>
            </a:extLst>
          </p:cNvPr>
          <p:cNvSpPr/>
          <p:nvPr/>
        </p:nvSpPr>
        <p:spPr>
          <a:xfrm>
            <a:off x="6307667" y="3429000"/>
            <a:ext cx="778933" cy="2709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A5B7F8CF-6246-3FBF-6D84-E6EC5182D07E}"/>
              </a:ext>
            </a:extLst>
          </p:cNvPr>
          <p:cNvSpPr/>
          <p:nvPr/>
        </p:nvSpPr>
        <p:spPr>
          <a:xfrm>
            <a:off x="6307667" y="5130374"/>
            <a:ext cx="778933" cy="2709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6BCB04C4-7ACB-EF91-F085-43FB028723F3}"/>
              </a:ext>
            </a:extLst>
          </p:cNvPr>
          <p:cNvSpPr txBox="1"/>
          <p:nvPr/>
        </p:nvSpPr>
        <p:spPr>
          <a:xfrm>
            <a:off x="7247464" y="1768522"/>
            <a:ext cx="3623733" cy="307777"/>
          </a:xfrm>
          <a:prstGeom prst="rect">
            <a:avLst/>
          </a:prstGeom>
          <a:noFill/>
        </p:spPr>
        <p:txBody>
          <a:bodyPr wrap="square" rtlCol="0">
            <a:spAutoFit/>
          </a:bodyPr>
          <a:lstStyle/>
          <a:p>
            <a:r>
              <a:rPr lang="en-US" dirty="0"/>
              <a:t>Using ARIMA_and SARIMA_Model </a:t>
            </a:r>
            <a:endParaRPr lang="en-IN" dirty="0"/>
          </a:p>
        </p:txBody>
      </p:sp>
      <p:sp>
        <p:nvSpPr>
          <p:cNvPr id="17" name="TextBox 16">
            <a:extLst>
              <a:ext uri="{FF2B5EF4-FFF2-40B4-BE49-F238E27FC236}">
                <a16:creationId xmlns:a16="http://schemas.microsoft.com/office/drawing/2014/main" id="{C03A23D9-1765-310B-CA8A-3725F0F67B0F}"/>
              </a:ext>
            </a:extLst>
          </p:cNvPr>
          <p:cNvSpPr txBox="1"/>
          <p:nvPr/>
        </p:nvSpPr>
        <p:spPr>
          <a:xfrm>
            <a:off x="7247465" y="3392156"/>
            <a:ext cx="3623733" cy="276999"/>
          </a:xfrm>
          <a:prstGeom prst="rect">
            <a:avLst/>
          </a:prstGeom>
          <a:noFill/>
        </p:spPr>
        <p:txBody>
          <a:bodyPr wrap="square" rtlCol="0">
            <a:spAutoFit/>
          </a:bodyPr>
          <a:lstStyle/>
          <a:p>
            <a:r>
              <a:rPr lang="en-US" sz="1200" dirty="0"/>
              <a:t>Using XGBoostand TBTS_Model</a:t>
            </a:r>
            <a:endParaRPr lang="en-IN" sz="1200" dirty="0"/>
          </a:p>
        </p:txBody>
      </p:sp>
      <p:sp>
        <p:nvSpPr>
          <p:cNvPr id="18" name="TextBox 17">
            <a:extLst>
              <a:ext uri="{FF2B5EF4-FFF2-40B4-BE49-F238E27FC236}">
                <a16:creationId xmlns:a16="http://schemas.microsoft.com/office/drawing/2014/main" id="{134A7B4E-E32F-846F-7FA7-DE000D910AF7}"/>
              </a:ext>
            </a:extLst>
          </p:cNvPr>
          <p:cNvSpPr txBox="1"/>
          <p:nvPr/>
        </p:nvSpPr>
        <p:spPr>
          <a:xfrm>
            <a:off x="7247463" y="5093530"/>
            <a:ext cx="3623733" cy="307777"/>
          </a:xfrm>
          <a:prstGeom prst="rect">
            <a:avLst/>
          </a:prstGeom>
          <a:noFill/>
        </p:spPr>
        <p:txBody>
          <a:bodyPr wrap="square" rtlCol="0">
            <a:spAutoFit/>
          </a:bodyPr>
          <a:lstStyle/>
          <a:p>
            <a:r>
              <a:rPr lang="en-US" dirty="0"/>
              <a:t>Using GBM_Model</a:t>
            </a:r>
            <a:endParaRPr lang="en-IN" dirty="0"/>
          </a:p>
        </p:txBody>
      </p:sp>
      <p:pic>
        <p:nvPicPr>
          <p:cNvPr id="14" name="Picture 13">
            <a:extLst>
              <a:ext uri="{FF2B5EF4-FFF2-40B4-BE49-F238E27FC236}">
                <a16:creationId xmlns:a16="http://schemas.microsoft.com/office/drawing/2014/main" id="{3086FD94-0C75-8222-A365-0FBDE257967F}"/>
              </a:ext>
            </a:extLst>
          </p:cNvPr>
          <p:cNvPicPr>
            <a:picLocks noChangeAspect="1"/>
          </p:cNvPicPr>
          <p:nvPr/>
        </p:nvPicPr>
        <p:blipFill>
          <a:blip r:embed="rId4"/>
          <a:stretch>
            <a:fillRect/>
          </a:stretch>
        </p:blipFill>
        <p:spPr>
          <a:xfrm>
            <a:off x="595816" y="1218191"/>
            <a:ext cx="5550987" cy="1577816"/>
          </a:xfrm>
          <a:prstGeom prst="rect">
            <a:avLst/>
          </a:prstGeom>
          <a:ln>
            <a:solidFill>
              <a:schemeClr val="tx1"/>
            </a:solidFill>
          </a:ln>
        </p:spPr>
      </p:pic>
      <p:pic>
        <p:nvPicPr>
          <p:cNvPr id="19" name="Picture 18">
            <a:extLst>
              <a:ext uri="{FF2B5EF4-FFF2-40B4-BE49-F238E27FC236}">
                <a16:creationId xmlns:a16="http://schemas.microsoft.com/office/drawing/2014/main" id="{8EC302F4-EC30-0566-A53F-E62E02931360}"/>
              </a:ext>
            </a:extLst>
          </p:cNvPr>
          <p:cNvPicPr>
            <a:picLocks noChangeAspect="1"/>
          </p:cNvPicPr>
          <p:nvPr/>
        </p:nvPicPr>
        <p:blipFill>
          <a:blip r:embed="rId5"/>
          <a:stretch>
            <a:fillRect/>
          </a:stretch>
        </p:blipFill>
        <p:spPr>
          <a:xfrm>
            <a:off x="595816" y="2903225"/>
            <a:ext cx="5550986" cy="1503598"/>
          </a:xfrm>
          <a:prstGeom prst="rect">
            <a:avLst/>
          </a:prstGeom>
          <a:ln>
            <a:solidFill>
              <a:schemeClr val="tx1"/>
            </a:solidFill>
          </a:ln>
        </p:spPr>
      </p:pic>
      <p:pic>
        <p:nvPicPr>
          <p:cNvPr id="21" name="Picture 20">
            <a:extLst>
              <a:ext uri="{FF2B5EF4-FFF2-40B4-BE49-F238E27FC236}">
                <a16:creationId xmlns:a16="http://schemas.microsoft.com/office/drawing/2014/main" id="{D6B9A2E7-CBF9-0765-9DFA-E6A0CB148AD6}"/>
              </a:ext>
            </a:extLst>
          </p:cNvPr>
          <p:cNvPicPr>
            <a:picLocks noChangeAspect="1"/>
          </p:cNvPicPr>
          <p:nvPr/>
        </p:nvPicPr>
        <p:blipFill>
          <a:blip r:embed="rId6"/>
          <a:stretch>
            <a:fillRect/>
          </a:stretch>
        </p:blipFill>
        <p:spPr>
          <a:xfrm>
            <a:off x="595816" y="4572632"/>
            <a:ext cx="5550986" cy="1616412"/>
          </a:xfrm>
          <a:prstGeom prst="rect">
            <a:avLst/>
          </a:prstGeom>
          <a:ln>
            <a:solidFill>
              <a:schemeClr val="tx1"/>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28" name="Google Shape;123;p5">
            <a:extLst>
              <a:ext uri="{FF2B5EF4-FFF2-40B4-BE49-F238E27FC236}">
                <a16:creationId xmlns:a16="http://schemas.microsoft.com/office/drawing/2014/main" id="{EA1017D8-0B35-12C7-2F71-62BF562B6113}"/>
              </a:ext>
            </a:extLst>
          </p:cNvPr>
          <p:cNvSpPr txBox="1">
            <a:spLocks/>
          </p:cNvSpPr>
          <p:nvPr/>
        </p:nvSpPr>
        <p:spPr>
          <a:xfrm>
            <a:off x="838200" y="230322"/>
            <a:ext cx="10515600" cy="535491"/>
          </a:xfrm>
          <a:prstGeom prst="rect">
            <a:avLst/>
          </a:prstGeom>
          <a:noFill/>
          <a:ln>
            <a:noFill/>
          </a:ln>
        </p:spPr>
        <p:txBody>
          <a:bodyPr spcFirstLastPara="1" wrap="square" lIns="91425" tIns="45675" rIns="91425" bIns="45675"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300"/>
              <a:buFont typeface="Georgia"/>
              <a:buNone/>
              <a:defRPr sz="31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pPr algn="ctr"/>
            <a:r>
              <a:rPr lang="en-US" dirty="0">
                <a:latin typeface="Times New Roman" panose="02020603050405020304" pitchFamily="18" charset="0"/>
                <a:cs typeface="Times New Roman" panose="02020603050405020304" pitchFamily="18" charset="0"/>
                <a:sym typeface="Times New Roman"/>
              </a:rPr>
              <a:t>PROJECT LEADERSHIP</a:t>
            </a:r>
          </a:p>
        </p:txBody>
      </p:sp>
      <p:sp>
        <p:nvSpPr>
          <p:cNvPr id="36" name="Google Shape;132;p5">
            <a:extLst>
              <a:ext uri="{FF2B5EF4-FFF2-40B4-BE49-F238E27FC236}">
                <a16:creationId xmlns:a16="http://schemas.microsoft.com/office/drawing/2014/main" id="{460E248E-59A8-D775-D2EE-A843CDF7EE82}"/>
              </a:ext>
            </a:extLst>
          </p:cNvPr>
          <p:cNvSpPr txBox="1"/>
          <p:nvPr/>
        </p:nvSpPr>
        <p:spPr>
          <a:xfrm>
            <a:off x="8138162" y="5248612"/>
            <a:ext cx="2455816" cy="984814"/>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a:p>
          <a:p>
            <a:pPr marL="0" marR="0" lvl="0" indent="0" algn="ctr" rtl="0">
              <a:lnSpc>
                <a:spcPct val="100000"/>
              </a:lnSpc>
              <a:spcBef>
                <a:spcPts val="0"/>
              </a:spcBef>
              <a:spcAft>
                <a:spcPts val="0"/>
              </a:spcAft>
              <a:buNone/>
            </a:pPr>
            <a:endParaRPr>
              <a:hlinkClick r:id="rId3"/>
            </a:endParaRPr>
          </a:p>
          <a:p>
            <a:pPr marL="0" marR="0" lvl="0" indent="0" algn="l" rtl="0">
              <a:lnSpc>
                <a:spcPct val="100000"/>
              </a:lnSpc>
              <a:spcBef>
                <a:spcPts val="0"/>
              </a:spcBef>
              <a:spcAft>
                <a:spcPts val="0"/>
              </a:spcAft>
              <a:buNone/>
            </a:pPr>
            <a:br>
              <a:rPr lang="en-US"/>
            </a:br>
            <a:endParaRPr/>
          </a:p>
        </p:txBody>
      </p:sp>
      <p:sp>
        <p:nvSpPr>
          <p:cNvPr id="37" name="Google Shape;133;p5">
            <a:extLst>
              <a:ext uri="{FF2B5EF4-FFF2-40B4-BE49-F238E27FC236}">
                <a16:creationId xmlns:a16="http://schemas.microsoft.com/office/drawing/2014/main" id="{B70471C9-5DC8-F546-BBA8-F3E07DC5E8DA}"/>
              </a:ext>
            </a:extLst>
          </p:cNvPr>
          <p:cNvSpPr txBox="1"/>
          <p:nvPr/>
        </p:nvSpPr>
        <p:spPr>
          <a:xfrm>
            <a:off x="8151225" y="5300864"/>
            <a:ext cx="2455816" cy="984814"/>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a:p>
          <a:p>
            <a:pPr marL="0" marR="0" lvl="0" indent="0" algn="ctr" rtl="0">
              <a:lnSpc>
                <a:spcPct val="100000"/>
              </a:lnSpc>
              <a:spcBef>
                <a:spcPts val="0"/>
              </a:spcBef>
              <a:spcAft>
                <a:spcPts val="0"/>
              </a:spcAft>
              <a:buNone/>
            </a:pPr>
            <a:endParaRPr>
              <a:hlinkClick r:id="rId3"/>
            </a:endParaRPr>
          </a:p>
          <a:p>
            <a:pPr marL="0" marR="0" lvl="0" indent="0" algn="l" rtl="0">
              <a:lnSpc>
                <a:spcPct val="100000"/>
              </a:lnSpc>
              <a:spcBef>
                <a:spcPts val="0"/>
              </a:spcBef>
              <a:spcAft>
                <a:spcPts val="0"/>
              </a:spcAft>
              <a:buNone/>
            </a:pPr>
            <a:br>
              <a:rPr lang="en-US"/>
            </a:br>
            <a:endParaRPr/>
          </a:p>
        </p:txBody>
      </p:sp>
      <p:pic>
        <p:nvPicPr>
          <p:cNvPr id="39" name="Google Shape;117;p4">
            <a:extLst>
              <a:ext uri="{FF2B5EF4-FFF2-40B4-BE49-F238E27FC236}">
                <a16:creationId xmlns:a16="http://schemas.microsoft.com/office/drawing/2014/main" id="{05200532-F36F-23B8-D19D-37819F70D423}"/>
              </a:ext>
            </a:extLst>
          </p:cNvPr>
          <p:cNvPicPr preferRelativeResize="0"/>
          <p:nvPr/>
        </p:nvPicPr>
        <p:blipFill rotWithShape="1">
          <a:blip r:embed="rId4">
            <a:alphaModFix/>
          </a:blip>
          <a:srcRect/>
          <a:stretch/>
        </p:blipFill>
        <p:spPr>
          <a:xfrm>
            <a:off x="5666991" y="3512421"/>
            <a:ext cx="1372825" cy="135376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sp>
        <p:nvSpPr>
          <p:cNvPr id="40" name="Google Shape;118;p4">
            <a:extLst>
              <a:ext uri="{FF2B5EF4-FFF2-40B4-BE49-F238E27FC236}">
                <a16:creationId xmlns:a16="http://schemas.microsoft.com/office/drawing/2014/main" id="{1907B406-3D70-1AC3-F307-1D71B7BCCFC3}"/>
              </a:ext>
            </a:extLst>
          </p:cNvPr>
          <p:cNvSpPr/>
          <p:nvPr/>
        </p:nvSpPr>
        <p:spPr>
          <a:xfrm>
            <a:off x="7330736" y="3647841"/>
            <a:ext cx="4023064" cy="1143314"/>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pPr marL="0" marR="0" lvl="0" indent="0" algn="l" rtl="0">
              <a:lnSpc>
                <a:spcPct val="100000"/>
              </a:lnSpc>
              <a:spcBef>
                <a:spcPts val="0"/>
              </a:spcBef>
              <a:spcAft>
                <a:spcPts val="0"/>
              </a:spcAft>
              <a:buNone/>
            </a:pPr>
            <a:r>
              <a:rPr lang="en-US" dirty="0">
                <a:sym typeface="Times New Roman"/>
              </a:rPr>
              <a:t>Sharat Manikonda</a:t>
            </a:r>
            <a:endParaRPr dirty="0">
              <a:sym typeface="Times New Roman"/>
            </a:endParaRPr>
          </a:p>
          <a:p>
            <a:pPr marL="0" marR="0" lvl="0" indent="0" algn="l" rtl="0">
              <a:lnSpc>
                <a:spcPct val="100000"/>
              </a:lnSpc>
              <a:spcBef>
                <a:spcPts val="0"/>
              </a:spcBef>
              <a:spcAft>
                <a:spcPts val="0"/>
              </a:spcAft>
              <a:buNone/>
            </a:pPr>
            <a:r>
              <a:rPr lang="en-US" dirty="0">
                <a:sym typeface="Times New Roman"/>
              </a:rPr>
              <a:t>Director at Innodatatics and Sponsor</a:t>
            </a:r>
            <a:endParaRPr dirty="0">
              <a:sym typeface="Times New Roman"/>
            </a:endParaRPr>
          </a:p>
          <a:p>
            <a:pPr marL="0" marR="0" lvl="0" indent="0" algn="l" rtl="0">
              <a:lnSpc>
                <a:spcPct val="100000"/>
              </a:lnSpc>
              <a:spcBef>
                <a:spcPts val="0"/>
              </a:spcBef>
              <a:spcAft>
                <a:spcPts val="0"/>
              </a:spcAft>
              <a:buNone/>
            </a:pPr>
            <a:r>
              <a:rPr lang="en-US" dirty="0">
                <a:sym typeface="Times New Roman"/>
                <a:hlinkClick r:id="rId5">
                  <a:extLst>
                    <a:ext uri="{A12FA001-AC4F-418D-AE19-62706E023703}">
                      <ahyp:hlinkClr xmlns:ahyp="http://schemas.microsoft.com/office/drawing/2018/hyperlinkcolor" val="tx"/>
                    </a:ext>
                  </a:extLst>
                </a:hlinkClick>
              </a:rPr>
              <a:t>linkedin.com/in/sharat-Chandra</a:t>
            </a:r>
            <a:r>
              <a:rPr lang="en-US" dirty="0">
                <a:sym typeface="Times New Roman"/>
              </a:rPr>
              <a:t>/</a:t>
            </a:r>
            <a:endParaRPr dirty="0">
              <a:sym typeface="Times New Roman"/>
            </a:endParaRPr>
          </a:p>
        </p:txBody>
      </p:sp>
      <p:pic>
        <p:nvPicPr>
          <p:cNvPr id="41" name="Google Shape;117;p4">
            <a:extLst>
              <a:ext uri="{FF2B5EF4-FFF2-40B4-BE49-F238E27FC236}">
                <a16:creationId xmlns:a16="http://schemas.microsoft.com/office/drawing/2014/main" id="{5CDAA801-E534-1599-CE9A-4976F654C387}"/>
              </a:ext>
            </a:extLst>
          </p:cNvPr>
          <p:cNvPicPr preferRelativeResize="0"/>
          <p:nvPr/>
        </p:nvPicPr>
        <p:blipFill>
          <a:blip r:embed="rId6"/>
          <a:srcRect t="694" b="694"/>
          <a:stretch/>
        </p:blipFill>
        <p:spPr>
          <a:xfrm>
            <a:off x="466385" y="1219754"/>
            <a:ext cx="1372825" cy="135376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sp>
        <p:nvSpPr>
          <p:cNvPr id="42" name="Google Shape;118;p4">
            <a:extLst>
              <a:ext uri="{FF2B5EF4-FFF2-40B4-BE49-F238E27FC236}">
                <a16:creationId xmlns:a16="http://schemas.microsoft.com/office/drawing/2014/main" id="{76A3BD56-F192-5A07-2FD2-52B2A975C9C8}"/>
              </a:ext>
            </a:extLst>
          </p:cNvPr>
          <p:cNvSpPr/>
          <p:nvPr/>
        </p:nvSpPr>
        <p:spPr>
          <a:xfrm>
            <a:off x="2083611" y="1369648"/>
            <a:ext cx="4012389" cy="1107056"/>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r>
              <a:rPr lang="en-IN" dirty="0">
                <a:hlinkClick r:id="rId7">
                  <a:extLst>
                    <a:ext uri="{A12FA001-AC4F-418D-AE19-62706E023703}">
                      <ahyp:hlinkClr xmlns:ahyp="http://schemas.microsoft.com/office/drawing/2018/hyperlinkcolor" val="tx"/>
                    </a:ext>
                  </a:extLst>
                </a:hlinkClick>
              </a:rPr>
              <a:t>Bharani Kumar </a:t>
            </a:r>
            <a:r>
              <a:rPr lang="en-IN" dirty="0" err="1">
                <a:hlinkClick r:id="rId7">
                  <a:extLst>
                    <a:ext uri="{A12FA001-AC4F-418D-AE19-62706E023703}">
                      <ahyp:hlinkClr xmlns:ahyp="http://schemas.microsoft.com/office/drawing/2018/hyperlinkcolor" val="tx"/>
                    </a:ext>
                  </a:extLst>
                </a:hlinkClick>
              </a:rPr>
              <a:t>Depuru</a:t>
            </a:r>
            <a:endParaRPr lang="en-IN" dirty="0">
              <a:hlinkClick r:id="rId7">
                <a:extLst>
                  <a:ext uri="{A12FA001-AC4F-418D-AE19-62706E023703}">
                    <ahyp:hlinkClr xmlns:ahyp="http://schemas.microsoft.com/office/drawing/2018/hyperlinkcolor" val="tx"/>
                  </a:ext>
                </a:extLst>
              </a:hlinkClick>
            </a:endParaRPr>
          </a:p>
          <a:p>
            <a:pPr marL="0" marR="0" lvl="0" indent="0" algn="l" rtl="0">
              <a:lnSpc>
                <a:spcPct val="100000"/>
              </a:lnSpc>
              <a:spcBef>
                <a:spcPts val="0"/>
              </a:spcBef>
              <a:spcAft>
                <a:spcPts val="0"/>
              </a:spcAft>
              <a:buNone/>
            </a:pPr>
            <a:r>
              <a:rPr lang="en-US" dirty="0">
                <a:sym typeface="Times New Roman"/>
              </a:rPr>
              <a:t>Director at Innodatatics and Sponsor</a:t>
            </a:r>
            <a:endParaRPr dirty="0">
              <a:sym typeface="Times New Roman"/>
            </a:endParaRPr>
          </a:p>
          <a:p>
            <a:pPr marL="0" marR="0" lvl="0" indent="0" algn="l" rtl="0">
              <a:lnSpc>
                <a:spcPct val="100000"/>
              </a:lnSpc>
              <a:spcBef>
                <a:spcPts val="0"/>
              </a:spcBef>
              <a:spcAft>
                <a:spcPts val="0"/>
              </a:spcAft>
              <a:buNone/>
            </a:pPr>
            <a:r>
              <a:rPr lang="en-IN" dirty="0">
                <a:sym typeface="Times New Roman"/>
                <a:hlinkClick r:id="rId8"/>
              </a:rPr>
              <a:t>linkedin.com/in/</a:t>
            </a:r>
            <a:r>
              <a:rPr lang="en-IN" dirty="0" err="1">
                <a:sym typeface="Times New Roman"/>
                <a:hlinkClick r:id="rId8"/>
              </a:rPr>
              <a:t>bharanikumardepuru</a:t>
            </a:r>
            <a:r>
              <a:rPr lang="en-IN" dirty="0">
                <a:sym typeface="Times New Roman"/>
                <a:hlinkClick r:id="rId8"/>
              </a:rPr>
              <a:t>/</a:t>
            </a:r>
            <a:endParaRPr dirty="0">
              <a:sym typeface="Times New Roman"/>
            </a:endParaRPr>
          </a:p>
        </p:txBody>
      </p:sp>
      <p:pic>
        <p:nvPicPr>
          <p:cNvPr id="5" name="Picture 10">
            <a:extLst>
              <a:ext uri="{FF2B5EF4-FFF2-40B4-BE49-F238E27FC236}">
                <a16:creationId xmlns:a16="http://schemas.microsoft.com/office/drawing/2014/main" id="{94422B81-071A-F6F5-D459-E5828FC45A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98702" y="5825821"/>
            <a:ext cx="2593298" cy="9695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7"/>
          <p:cNvSpPr txBox="1">
            <a:spLocks noGrp="1"/>
          </p:cNvSpPr>
          <p:nvPr>
            <p:ph type="title"/>
          </p:nvPr>
        </p:nvSpPr>
        <p:spPr>
          <a:xfrm>
            <a:off x="185871" y="-113826"/>
            <a:ext cx="11850553" cy="1068966"/>
          </a:xfrm>
          <a:prstGeom prst="rect">
            <a:avLst/>
          </a:prstGeom>
          <a:noFill/>
          <a:ln>
            <a:noFill/>
          </a:ln>
        </p:spPr>
        <p:txBody>
          <a:bodyPr spcFirstLastPara="1" wrap="square" lIns="91425" tIns="45675" rIns="91425" bIns="45675" anchor="ctr" anchorCtr="0">
            <a:spAutoFit/>
          </a:bodyPr>
          <a:lstStyle/>
          <a:p>
            <a:pPr marL="0" lvl="0" indent="0" algn="l" rtl="0">
              <a:lnSpc>
                <a:spcPct val="115000"/>
              </a:lnSpc>
              <a:spcBef>
                <a:spcPts val="1600"/>
              </a:spcBef>
              <a:spcAft>
                <a:spcPts val="1600"/>
              </a:spcAft>
              <a:buSzPts val="2300"/>
              <a:buNone/>
            </a:pPr>
            <a:r>
              <a:rPr lang="en-US" sz="3200" b="1" dirty="0">
                <a:latin typeface="Times New Roman"/>
                <a:ea typeface="Times New Roman"/>
                <a:cs typeface="Times New Roman"/>
                <a:sym typeface="Times New Roman"/>
              </a:rPr>
              <a:t>Model Deployment - </a:t>
            </a:r>
            <a:r>
              <a:rPr lang="en-US" sz="3200" b="1" dirty="0">
                <a:solidFill>
                  <a:schemeClr val="dk1"/>
                </a:solidFill>
                <a:latin typeface="Times New Roman"/>
                <a:ea typeface="Times New Roman"/>
                <a:cs typeface="Times New Roman"/>
                <a:sym typeface="Times New Roman"/>
              </a:rPr>
              <a:t>Strategy</a:t>
            </a:r>
            <a:endParaRPr sz="4700" dirty="0">
              <a:solidFill>
                <a:schemeClr val="dk1"/>
              </a:solidFill>
            </a:endParaRPr>
          </a:p>
        </p:txBody>
      </p:sp>
      <p:sp>
        <p:nvSpPr>
          <p:cNvPr id="428" name="Google Shape;428;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29" name="Google Shape;429;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30" name="Google Shape;430;p57" descr="data:image/png;base64,iVBORw0KGgoAAAANSUhEUgAAAOEAAADhCAMAAAAJbSJIAAAA81BMVEX///8/Pz8h14n3xzyi424sv+vMzMwyMjK16YtWzO+n6nArxfM9Oz4/PDs7PD8f3o3/zTxRYEc9V2I7XUxkWT83NzfUy9DJzNSHh4cqKirf398XFxemw6P8xzCkz2cbv/Bu3Xxx0bMhISHS0tLv7+8eHh60tLTHx8dXV1e9vb0mJia46oabm5tzc3OlpaV8fHyL28FGRkaOjo5kZGTm5ubz8/MNDQ3o+N3N8LJiz/Cr5nxTU1NtbW2srKztznvdz6u765aT3fTP7/vV8r9feE1HXFU6antSWFE6XUw4c1Z/bT472pb3zFNt2Kak1L6A163pzovy4uObAAAIIElEQVR4nO3d+7uaNhgHcNl2yE5Xe08LONsVRJEiztvpRe1pd+3W067//18z1HMhEd5EDgng835/2rOzYD4mhBAia7UwGAwGg8FgMBgMRlFev/nwo6K8+vVUVd5+/E3W9+GVKp9S4QYpZfz9nTqfauHp6UcJoMIG1CAUE18rbUENwlNRR1U2xGgTvhU0odo+qkMoaMQ3u2q8+0FV7rx8caIsOyF8Jm466StlPNXCnRHupglQXftpEG6NAqFaoHrhiUiotIvWQqgYqEF4AgtVN2H1QsVnoRbhCShUDUQhClGIQhSiEIUoRCEKbyu8U0pevvipjKgQ3vnjYRn581EZ+QsiFhY+vFtK2mXkkSKhUZegEIUorD4oRCEKqw8KUSgtpMQm1Jhssvtn2j64spQSYichhMiX1iW0Z2tvPu/1FotFrzd3vGE0DhLnITzbGEV903Mcb9CPrBm1aZ2EdJBxgMUgWoaSSGqPTa60FxkySD1CMs87SC9eEnE1KZkuskqbKyLsrVqEdlYLXmcwswWVJIGTV9gLRJ1Ah5DOwOMkxglYTWJBhaeC70eHkKwFwlbLAqpJpnDZNdyKOoS2JxS2+rnVhFtwkxgkahHmnkWpmDnjjbCLJxlDY1VthK1BdkclEoUXzRC21llEEkkVBfppjYStUUZTUKmSvWa0YWu+L5Rrwuwvp4bCVrTX2ezcyRAbYDitlXCvEelIsuSgVsJpMLKi4Txrosl3NtLnv4PYGlvTqM9/Z17+jKEC4di17dB3J+P92eqQawrKddK174ZJ4dD3J2uwYLVCa3MHm8T2Db6JeiFbuYD9s9chV7Fd9pi1GmmuhEk6/ISFrSjlJmyjm5LET387NbtaWOl6jtljrhgidxoufJIKTZ3Io3pd8dNC4rJnGtvbCDtlHzJCO7gmTn1g2lbFSJMW+uzaRMRUlRtopiFhiJdN7AUutExQRRsSo71ZNdsJ2QGVvXJzU7Yg+WoobSeFL0v79soaTzqbf10v4WV12pt6+mxHnLJVZT/QTkN2yN3SYl2F22qGrby/JeEuFmfsSZoOsB5VrdAIuStikK4qXTF/m3eYmtO0MB9YrZBQ/pLPXPEpeylxWKEh14QVCqlNoh53SIcVshd8z+XqfnNpBICVXQ/pcpqxiBozE2jK3hzuL3NQsa8S4TAemk7mEnZryY4lIuGm/rVY85a+P/RcVhiz38whz3FqKlzZTIscn3DQYQ1E+h6wIcKFQY5cuAqPXDj1+YH/yISWvzf54m6Amy1crPz9a/cxtaFphBnz5+MRzkedzOnXsQgd68zOvgU6CqETB/7V6ste3Ro/p3GG44nt2vm3QJwQeDZRM6HXX8fWjJ51/PSiW9azQ+7eojHC8Zkbhmlc3jIEZTdhmI0RWrwu7yaWv8cXbSyqsTDnLpZ7eug0VZi/j5LbaNJrphBcZFmyHxhC/22dhNfPLahoUyK3qp9ReypciKrmuYXs/mDCrletOAwls6gfj9qwseI1bzhcQW7DBZnt/ryY1m1f2wFC9tGbyQw15GZFvA+NQbUWctM2ZvtaOz0M7W/EaYiQ306T7o7sls5JU4UT9hPnNyMUZZ8tTvOPWWuh4XJ3Jaaxu9LYZMQ94of207wAAgp/AVKWMOY/1Ov3+8PB3u0YMGe9+/fPQEDhd/m5/6kcIQlyPpsPcGd170kXSGHh43KEtCP5QCDKP+a9Jw++z0/lwlC4jX0XfrrTGKFBzvjHxJmZA9fDugvtcc6nM4HmbTUXUuKaOR+fyhza9VV7ITGyH4ins4R+w6ZDSNhmAHad72ezQ08EHIP72rQI2VXBA3zbRgwFv5pJgFULDWZ6mfPbmHwhCQNgQO3NXHhPlBYhM/kSrl2w2U5D7WFeJeLdymvVQnp2sztoFB72C+f2dqrdCbKG1F7c9oXrWXqExI12I6IXhOLftbK53GbpLyNmSO458cp2gRVzzULi0tF6GAWbPnUY8Hr7mu26xsyK+8N+HFmzJXVvHuqAxXUJtzUUnjMgcXtChq67OQ6zqAx3Cn1C8CGMLDErgl6vRchU8bChVEwUldUjpAfUKDM0zyf+vvQIUzUsBMwzyvQHTcKrChbpoteHYJGyMwddws1TlANnM9nKXQ4ook9YVVCIQhRWHxSiEIXVB4UoRGH1QSEKUVh9UIjCA4S0eJogpPZybBXNaFJsi7dOIZlJvB0SyGBSuB01repLvlgOyLjoWrKeJzOSO5vAzAq2op42FG8YEcepsZAKXiIrmYKNqGW3CfiiZOnAr5qtVCj91gg4BX9hqUV4uyvFVfJfNVy5UOJd0DIB3xZcrVDmZcfiLIBfHFQtNPK3NB0Q6FcjlQupK/kqWSAD/i1R9RKS8LatGHeKPiHXtZ/GD2LPKRozmuy9+KR2QmK7fqdodi8lqLvw9jn8/9qiTyjYtiWZYsAK9kQVTdFbYF33+JUBde+J0g/UuNZGiyNvtdiG66UoRGH1QWFhYSm5V0bUCP95XEI+PXxSRv5VIfzufil5/qCUAMDiwnLyvAtVrpSgEIUoRCEKUYhCFKIQhShEIQpRiMLW5yMQXoDCL0cgfA8Kv95vvLB7DgpN5d1UufACflWaqbwRVQu75wLh0/8UExULu9+eCYTKiWqF3W+mCQu9hPj1s0qjQuGD7sX5M9OE94U65iZfv6gbcNQJL96fb2sP7+3tDbb/0VOFeaYu27oPBO8O9cymR7R5+bIRmxtREyZnYrOJ+6+UPjKiDDDpqF5TjQNP6g3FG6PTxAHHc2R9GAwGg8Fw+R+lY6foTIRxXgAAAABJRU5ErkJggg=="/>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31" name="Google Shape;431;p57" descr="data:image/jpeg;base64,/9j/4AAQSkZJRgABAQAAAQABAAD/2wCEAAoHCBUREhgQERIVERQVGRIYFBQSDxEYEhkWGBUZGRkZGhocIy4lHR4uHxgZJj4nKy8xNTU1GiU7QDs0Py41NTEBDAwMEA8QGhIRHDEhISE0MTQxPzQ7MTQ4ODo0MTQxMT80PzQ1NDExQDcxMTQ8Pz8xNDQxQDw0NDE0MTQxMT8/PP/AABEIAHMBtgMBIgACEQEDEQH/xAAcAAEAAgIDAQAAAAAAAAAAAAAAAQcCBgMEBQj/xABKEAACAQMABQUJDQYGAgMAAAABAgADBBEFBgcSIRMxQWGyIjVRVHFygZGxFRYlMjNzg5OUobPR0hQjJFKCwTRCU2J0khekQ2Oi/8QAGgEBAQADAQEAAAAAAAAAAAAAAAEEBQYCA//EACgRAQABAgQEBgMAAAAAAAAAAAABAhEDITFxE0FSkQQSIjJRsSMzgf/aAAwDAQACEQMRAD8At25uAg8JPMJ5tSuzc7HyDgJx3FfecnrwPIJgHmh8V4irEqmIm0Q+tHlhlEx3pOZhPd0xEQpERAREQEREBJXnkQvPLGqPnS6+Ufz6naM4pyXXyj+fU7RnFOrp0YyYkRKJiRECYkRAmJEQJiRECYkRAmJEQJiRECYkRAmJEQJiRECYkRAmJEQJiRECYkRAmJEQJiRECYkRAyVypypKnwqSD6xNs1b1/u7Jgr1GuqPTTrOWcD/ZUOSPIciajED6g0Jpale0FuaDbyOOngwI51YdBESmtlusws6tWlWY8i6b46qiso4DrVj/ANRIkLrL35IedYPMg852aHxjEVlrprde21/VoULgpTXkt1RSoNjepIx4spPOSefpnh+/3SPjR+z236JjtCPwnX+h/ASbBoPZZVu7andLd00FVA4Q0XJAJPAkNx5pucLCw5opvTGkcofeJyeF7/dJeN/+vbfoke/7SXjZ+z236Jth2NVvHaX2d/1TxtM7Lr62U1E5O5RQSRRZxUwOfuGAz6CZ9ODhdMdoW8vM9/2kvGz9ntv0R7/tJeNn7PbfomskY4HgRwII4g+Cd/Quhq97U5G1pmo3OcYCqPCzHgojgYXTHaC8/L1/f9pLxs/Z7b9Ee/7SXjZ+z236JttjsaqsoNxeJTbpWlRZwP62ZePomN/scrqpNvd06rfyVKTU8+RgW4+gRwMLpjtBeflqnv8AtJeNn7Pbfoj3/aS8bP2e2/RPH0vomvZ1DQuabUnHHB5mHhUjgw8k6McDC6Y7QXn5fQ+qF89xY0a1Zt92UFm3VGTnwKABPZXnmuahH4Mt/MHtM2FTxnO4sWxJiPl9onJ863Xyj+fU7RnDOW6+Ufz6naM4Z09OjHTEiJRMSIgTEiIExIiBMSIgTEiIExIiBMSIgTEiIExIiBMSIgTEiIExIiBMSIgTEiIExIiBMSIgTEiIExIiBkGI5uETGIF9BpO9ODek700s0NXFantfz8JV/ofwEl6bP+9dr80vtMonX0/CVf6H8BJeuz8/Bdr80ntM2uH7Y2hs6M6Y2hWmk9q19Sr1aS07YqlSqi71GrnCMVGSHHHAm/7PdcDpSkxqU1p1qRUOEJ3GBGQy54jyEnyzRtI7JrurXqVVr24V6lRwCam8A7lhnuefjN+1E1RXRVFkL8rVqEM7hd1eAwFUeAffPb0rDavoIU9JJyCgG7VW3Bzcpv7pPVngZbequgaWjLQUlwCBv16hxlnxlmJ8AxwHQBK+07pind6x2lKmwdLd1QsOKl8szDrwQB5czd9o1V00XclM53MEjnCkgMfVA0TWLa7U5RksKdPk1JAq1lZmfHSqggKPLn0Tk1d2usXCaQpIEY45agrDd62VicjrB9EqSIG5bRNbvdK4C0xi3o5FLh3Tk/Gcnn48wHg8s0+YxAvrUVvg238we0zYVeaxqO3wdb+aPbNgV5oMWn8k7vPEs+f7r5R/PftGcczuj+8fz37RnHOgjRUxIiUTEiIG0aN1DvrmklxSpoUqDeQtVAOM44jHDmnZ/wDGukf9On9ePylsagH4Ltfmx2mnjay7RUsLprR7Z6hQIS61EAO8ueYiS5ZWV/qPf0FLvau6jiTSKvj+kHePoE13M+jtWNZqGkqZqUN5Sh3XRxh1JGRzcCD4RNC2w6BSmEv6aBGd+TrboADMVLIx6+5Iz5IuWVdEw3x4R6xJBlGUTEtjnkBweYj1wM56mhNXrm9P8NRd1HAue5pg+eeBPUMme7s61S90Kpq1gf2ekRvDm335wmfB0n1S6bu6oWVDlKjJb0KYA5sKBzBVUc56hxMXSyoE2V3xGWagp8HKMfvxPM0zqFfWlJ69Smj00BZ2p1Qd1Rzkg4+7M3y52tWytinQrVF/nO4mfQePrnW03tCtL2wuaA36NV6NRVWoncsxHBQ65GfLiTNcld6q6IW+u0tXcor72WVQSMKTzHyTdNYtmlK0tKt0t1UdqSFgjU0APEDBIPXNd2Z99KP9fYMt/X7vXdfNntLA+d4kojNwVS2OfdUn2TFhg4IwRzgjBlExIgcTgcT4BzwJiZNSZRlkZR4WRgPWZx5gZRMScSA4PSPXAziApIyASBzkA49cxLAc/D0wMomIYHm4+mciU2YbyozDwhWI9YgYxMczNKbNxVWYeFVYj7oERIiBMSIgTEiIExIiBd+9J3pw5k5mr8rQxWqTXo/CNb6H8FJe+z/vXafNJ7TKG1574VvovwUliaq7SbK1sqFvVFXfpIqPu08rkE8xzNhR7Y2hvML2U7Q6ukdrlxSrVKS2lEim9RAxepk7rFckDyTXNObS767Q0wyWyMMMKCsGI8G+SSPRNU0nXFSvVqrndepUdc8+6zlhn0GdWent2tGXjW1ancL8ak6OB5pzj1T6at69HSVoHGHo3CEMB4GGGXqIPsny3Nk1R1zuNGORTIqUXOXouTuE/wAyn/K3X09MDv6wbOb61qMKdJrqlk7lSngnd6N5ecN65yau7Nr26cctTNrS4bz1MbxHSETpPlm/2W1uwdc1VrUW6V5PfHrUzi0ltds0X+Hp1a7dAZQi56yejyQK0111Qq6LrbpJqUXzyVbGM/7WHQw+/omtT2dZ9Za+kqvK3DdyOFOkuRTRf9o6T4WPE+TAHiwLv1Kb4PoeaPbPfV5repjfwFDzR7Z7qtNPXT653YFVdqpUXdfKP579ozinJdfKP579ozim6hmJiREPSYkRA+itQO9lr82O00qfaijHSlTCk9xR5lJ/yCWvqB3stfmx2mnPpHWaxtqhpXFzSp1FALI+d4AjI6PBINQ2P6HrUUrXFVGprV3FRXUqxC5JbB4gccTsbZbtVsUo57t6yFR07qI5Y+sqPTO5pTaXYUVPJO1y+O5WmjBSetmAxKh1k1graRrGvXIHQiKTuIn8o8PWemBdeo13SvbGnWNKkXUcnV/dJ8dMA9HSMN5GErDanooW2kGdFCpcIrqAAFDKAjgD0Kf6p6Wx7TPJXL2jnCVwGQHm5RB7SvZHgmybYtG8pZpcgd1Qcbx6dx+5PoziOZyeJsb0OtR693URXVQtFA6gjJIdzg9QQZ6zOfbFfJTWlZU6aIz/AL2oVRAwQEqg4DpYMf6JuOoOjRaaOoow3WZTUfPhfuuPoIlKa5aW/bL6tXzld7cTzE7lfYT6Y5nJdezyzFHRlsAMGogqt1mp3fsIHold7YNKvUvFtc/u6KK270F3Byx6wOHpMszUmsKmjbRh0W9BPSiBD96mVRtasmp6RNQjuKqIynoJXuWHsiCWkxIiUbXsz76Uf6+wZeOnNGi7tqlqzlFqqFZhjeC7wJxnpwDKN2Z99KP0nYMuPXau1PRt06EqwpNgg8RnAP3EySQ4NB6Q0ZTcWNpUtwy5UIhUuxHP3X+ZvTOPXbVWje2zkIqV0Vmp1FUBsgZ3Wxzqcc0oXRtQpWpMh3Sr0ypHQQ4n1BWHBh1N7IHytUJCk8xAPrxL8raR0Toocn+4psMZRKe/U8pwCcyj1tHrXBo0kLu9RkVRzklj93TnoAJlo6L2UUwu/eXDux4utIhUB6e7bJPliUhtmhdaLDSLGjRZXcAncqUCpKjnIDDj6Joe1HVClbKL61QU0ZgtamvxAzfFdR0ZPAjm6fDnatA6A0TaXKfs1ZHuRvBV/bQ9Tm49wreDwidnaaoOi62ejkyPLviFVvskpq+kirqrjkKxwygjO/T44MtnWDVyjd0f2c00RWekzlEVXKI4YqCBkZxj0yqNkHfM/wDHrdunLM2haRe10bWq0mKudxFYc677BMjr4xOpDHWFbWno66oUeQQpbXIVENPeBFJ8DA45mp7GKCPTud+mj4enjfRWx3B5siVR056TnJ6TnnyZbexP5O58+n2DA2jWfQFnUanc3fJ06FvyhZSqojs+5u75HOBunh05np6E0haXNM/sj0qiJhStNVwvgBE0TbZXYU7amCdxnqswzwJRVC5/7meLsaqEXtRAe5aiSw6CVdcdo+uBvGndQrSvcpduFpU0DNcIoCo+BlSf5enPhE9bQelbCrmhZ1KDbg4pTC8FHDOOkTyNq9wyaMqBDu770UbB/wApYEj04x6ZVezyoU0pbbpxvM6nrU02OPWB6oFjbUdWaVS0e9p01StRwzlFA30yAwYDnIznPUZS0+jtdBnRl3/x7jsNPnCIJTEiJRMSIgTEiIF1b0b04syd6YPlcx5lU68H4QrfRfhJPBnu67H+PrfRfhJPBmVT7YdHg/rp2j6TEiJ6fVMSIgTEiIExIiBc+pzfwNDzR7Z7itNf1QP8DR80e2e2rTX10+qWmrq9c7qUufjv579ozjmdz8d/PftGcU2TbQyiYxD0yiYxA+itQO9lr82O00qXan30q+ZR7Anb0JtLrWlvTtUtaTrSXdDNUcMRknJAHXNY1j001/ctdOi02cICqMSo3VxzmB5sTGIHYsLx6FVK9Pg1N1dfKp5vIRkemfRtQU9JWPA5p3NIEHHEbwBGR4QejwifNWZfey2jUTRlPlDwZqj0gRxFNmyvoJyR1GSSHZ2g6XFlo6oyHdd8UaIHQzgjI81Ax9E+fBw4SwtsOmOVuktVOVoKWcf/AGP/AHC49cryWElbGyTWdAnudWbdbLNbljwYHiyDrzxA8s3zWXV6jpGjyNcHgco64FRGxjKn+3MZ82KxBBBIIIIIOCCDkEHoM3fQu0+8t1FOqqXajgOU3kq/914H0qT1yWW707jZFXDHk7uiydBqJUR8dYXeB9caR2aJaWVxc1rg1qlOk7qqJuUwwHAnJJb7vJO1/wCYOH+B4+D9p4evc/tPB1i2k3F5Se2WjSoUqilXALvUKnnAY4A/65jMydPZn30o/Sdgy39fz8F3XzZ7Syh9XtMNY3KXSItRk3sI5IU5GOceWbTpvaZWu7epava0kWqu6WWo5YDIOQCOqBpdmf3iefT7Yn1FV5m8h9k+WaT7rK/PusrY80g/2littduDkfsdHjn/AOWp+UskPP2ZlPdju/5bncz/ADbwxjr3d6WbtB0TXvLFqFqe7L02ZS+7voud5M83OQcHgd2UDRvHSqK9NilRXLqy86tknh65Y9lteqKoFezV2A4tTqlVY+HdKnd9Zkkh2Nneo1xbXQu7tFohAwRN5S7M3DOF4AAdfHwTa9pfeuv5KfbEra72l3VS5SvyaLTpFilurtusxGN5352Izw4AdUjWDaPWvbZ7V7amivu5dalQsMEHgCOqBnsg75n/AI9bt05v+1fvVU8+3/GSU/qtrA+jbj9qp01qNuOm67Mq4Yqc5Hm/fPb1m2h1tIWzWr29OmrsjF0dyw3GDDgR1RYu02WzsTP7u68+n2JUk2fVHXKpoxXSnRSryjKxLs643RjhgSpDcdtvNa+W49lOeNsc/wAe/wAxU7aTxdbtcKmkxTFSilLkuUxuOzZ393Ocj/bOpqrrE+jaxuEppVZkZN12ZRgkHOR5sHNbW17vW3ztDtGVbqD30tfnG/Ded/WfaBV0jbm1e3p01Lo+8juWyhyBgia5oTSTWlzTukQO1JiwRiQpypXBI86RX0Frn3tu/wDjXH4bT5xm+aW2oV7q3q2zWtJFrI6FlqOSodSpIBHE8ZoMsJLKJjEKyiYxAyiYxAuTMZmGYzMWzk7qt11/x9X6L8FZYGq+rmhqtlQqXVSiK7KDUDXgRt7J51zw6JXuun+Pq/RfhLPCn3jSHUYH6qdo+l6e9TQP+rQ+3p+qPepoH/Vofb0/VKLwIwJX1Xfc6raCCOVq0N4KxX+OQ8cHHDelIiRgRAyiYxAyiYxAuLVI/wAFR83+89oNPC1UP8FR83+89kNMSqM5c9i1fkneVN3Px389+0ZxTkuPlH89+0ZxTNb6NExIiHpMSIgTEiIExIiBd+p+rVhcWFtWrW1F6nJpvMw4lhz7wBwT5RPU1q1wttHUiquj193FKgjDIOMKWx8RB/bhPn1HK/FJXPPukjPqkSWLue6uXq1Hq1GLu7M7selmOT6OqcMiJRMSIgTEiIExIiBMSIgTEiIExIiBMSIgTEiIExIiBMSIgTEiIExIiBMSIgTEiIFyXFMo7IedWZT6DiYZm1616GJJuKS73+oo5+HSB09c1HM+E02cv4jBqwa5if5s4K2j6LsWejSdjjJakrMcDAySPABMPcm38Wo/U0/ynazJzI+cYtcaVS6vuTbeLUfqaf5R7k23i1H6mn+U7WYzC8avqnu6vuTbeLUfqaf5R7k23i1H6mn+U7eYzJmvGr6p7up7k23i1H6mn+Ue5Nt4tR+pp/lO3mTmM141fVPd1Pci28Wo/U0/yj3ItvFqP1NP8p28xmMzjV9Upo01RQqqqgcyqoCjyATMGYZkgzzZIqzU/cn94/nv2jMJlc/Hfz37RnHMt1FOjKJjEPTKJjEDKJjEDKJjEDKJjEDKJjEDKJjEDKJjEDKJjEDKJjEDKJjEDKJjEDKJjEDKJjEDKJjEDKJjEDKJjEDKJjEDKJjOS3oPVdadNGqO5wqIpLE9QED2dU9X30jXagg+IjOfAMMqgf8A6PqMS7tmuqPuZbE1cG4rYaqQchQPioD04yfSTElyzcTNb1i0XR3eU5MB/CCwz5QDgxEk6MTxsROFVs0dueRET5OZkiIgJMRIpERIqYiIVMCIgjVUFz8o/nv2jOOImS6ynQiIh6IiICIiAiIgIiICIiAiIgIiICIiAiIgIiICIiAiIgIiICIiAiIgIiICIiB29G0VeqFYZGRwyR7J9J6r6uWtmga2t0ps3xn7pqh4fzsScdWYiSSGwxESK//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2" name="Picture 10">
            <a:extLst>
              <a:ext uri="{FF2B5EF4-FFF2-40B4-BE49-F238E27FC236}">
                <a16:creationId xmlns:a16="http://schemas.microsoft.com/office/drawing/2014/main" id="{62C6C18E-6D9F-FE0F-7FBE-54511283A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treamlit: An App Builder for the Data ...">
            <a:extLst>
              <a:ext uri="{FF2B5EF4-FFF2-40B4-BE49-F238E27FC236}">
                <a16:creationId xmlns:a16="http://schemas.microsoft.com/office/drawing/2014/main" id="{F87C58B5-E968-6F00-388A-88E2847282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8796" y="2797963"/>
            <a:ext cx="4899811" cy="2718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05A593F-874B-DD3D-4948-E3523E192C01}"/>
              </a:ext>
            </a:extLst>
          </p:cNvPr>
          <p:cNvSpPr txBox="1"/>
          <p:nvPr/>
        </p:nvSpPr>
        <p:spPr>
          <a:xfrm>
            <a:off x="228543" y="1142921"/>
            <a:ext cx="8826966" cy="4185761"/>
          </a:xfrm>
          <a:prstGeom prst="rect">
            <a:avLst/>
          </a:prstGeom>
          <a:noFill/>
        </p:spPr>
        <p:txBody>
          <a:bodyPr wrap="square">
            <a:spAutoFit/>
          </a:bodyPr>
          <a:lstStyle/>
          <a:p>
            <a:r>
              <a:rPr lang="en-IN" b="1" dirty="0"/>
              <a:t>Approach:</a:t>
            </a:r>
            <a:br>
              <a:rPr lang="en-IN" dirty="0"/>
            </a:br>
            <a:endParaRPr lang="en-IN" dirty="0"/>
          </a:p>
          <a:p>
            <a:r>
              <a:rPr lang="en-IN" b="1" dirty="0"/>
              <a:t>Data Preprocessing</a:t>
            </a:r>
            <a:r>
              <a:rPr lang="en-IN" dirty="0"/>
              <a:t>: Load and preprocess dataset. Rename columns and set datetime index.</a:t>
            </a:r>
            <a:br>
              <a:rPr lang="en-IN" dirty="0"/>
            </a:br>
            <a:br>
              <a:rPr lang="en-IN" dirty="0"/>
            </a:br>
            <a:r>
              <a:rPr lang="en-IN" b="1" dirty="0"/>
              <a:t>Model Loading: </a:t>
            </a:r>
            <a:r>
              <a:rPr lang="en-IN" dirty="0"/>
              <a:t>Load pre-trained models. Handle missing model files gracefully.</a:t>
            </a:r>
            <a:br>
              <a:rPr lang="en-IN" dirty="0"/>
            </a:br>
            <a:br>
              <a:rPr lang="en-IN" dirty="0"/>
            </a:br>
            <a:r>
              <a:rPr lang="en-IN" b="1" dirty="0"/>
              <a:t>Streamlit Interface</a:t>
            </a:r>
            <a:r>
              <a:rPr lang="en-IN" dirty="0"/>
              <a:t>: Create Streamlit app titled "Time Series Forecasting". Enable column selection and future points input.</a:t>
            </a:r>
            <a:br>
              <a:rPr lang="en-IN" dirty="0"/>
            </a:br>
            <a:br>
              <a:rPr lang="en-IN" dirty="0"/>
            </a:br>
            <a:r>
              <a:rPr lang="en-IN" b="1" dirty="0"/>
              <a:t>Forecasting</a:t>
            </a:r>
            <a:r>
              <a:rPr lang="en-IN" dirty="0"/>
              <a:t>: Use selected model for forecasting. Handle forecast errors robustly</a:t>
            </a:r>
            <a:endParaRPr lang="en-IN" b="1" dirty="0"/>
          </a:p>
          <a:p>
            <a:endParaRPr lang="en-IN" b="1" dirty="0"/>
          </a:p>
          <a:p>
            <a:r>
              <a:rPr lang="en-IN" b="1" dirty="0"/>
              <a:t>Display Predictions: </a:t>
            </a:r>
            <a:r>
              <a:rPr lang="en-IN" dirty="0"/>
              <a:t>Present future predictions in a table.</a:t>
            </a:r>
          </a:p>
          <a:p>
            <a:endParaRPr lang="en-IN" dirty="0"/>
          </a:p>
          <a:p>
            <a:r>
              <a:rPr lang="en-IN" b="1" dirty="0"/>
              <a:t>Ensure non-negative predictions: </a:t>
            </a:r>
            <a:r>
              <a:rPr lang="en-IN" dirty="0"/>
              <a:t>Error Handling: Provide clear error messages. Ensure smooth app functionality.</a:t>
            </a:r>
          </a:p>
          <a:p>
            <a:endParaRPr lang="en-IN" dirty="0"/>
          </a:p>
          <a:p>
            <a:r>
              <a:rPr lang="en-IN" b="1" dirty="0"/>
              <a:t>User Interaction: </a:t>
            </a:r>
            <a:r>
              <a:rPr lang="en-IN" dirty="0"/>
              <a:t>Intuitive dropdowns and sliders for user input. Ensure user-friendly experience.</a:t>
            </a:r>
          </a:p>
          <a:p>
            <a:endParaRPr lang="en-IN" dirty="0"/>
          </a:p>
          <a:p>
            <a:r>
              <a:rPr lang="en-IN" b="1" dirty="0"/>
              <a:t>Result Presentation</a:t>
            </a:r>
            <a:r>
              <a:rPr lang="en-IN" dirty="0"/>
              <a:t>: Clearly present forecasted data. Maintain data coherence and integrity.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F5F44-5D3D-0BC7-6D84-9A83F89D3AC1}"/>
              </a:ext>
            </a:extLst>
          </p:cNvPr>
          <p:cNvSpPr>
            <a:spLocks noGrp="1"/>
          </p:cNvSpPr>
          <p:nvPr>
            <p:ph type="title"/>
          </p:nvPr>
        </p:nvSpPr>
        <p:spPr/>
        <p:txBody>
          <a:bodyPr/>
          <a:lstStyle/>
          <a:p>
            <a:pPr marL="457200" indent="-457200">
              <a:buFont typeface="Wingdings" panose="05000000000000000000" pitchFamily="2" charset="2"/>
              <a:buChar char="q"/>
            </a:pPr>
            <a:r>
              <a:rPr lang="en-US" dirty="0"/>
              <a:t>Output Screenshot</a:t>
            </a:r>
            <a:endParaRPr lang="en-IN" dirty="0"/>
          </a:p>
        </p:txBody>
      </p:sp>
      <p:pic>
        <p:nvPicPr>
          <p:cNvPr id="6" name="Picture 5">
            <a:extLst>
              <a:ext uri="{FF2B5EF4-FFF2-40B4-BE49-F238E27FC236}">
                <a16:creationId xmlns:a16="http://schemas.microsoft.com/office/drawing/2014/main" id="{631F46BC-D6B8-1365-BB71-E06A3618C8B6}"/>
              </a:ext>
            </a:extLst>
          </p:cNvPr>
          <p:cNvPicPr>
            <a:picLocks noChangeAspect="1"/>
          </p:cNvPicPr>
          <p:nvPr/>
        </p:nvPicPr>
        <p:blipFill>
          <a:blip r:embed="rId2"/>
          <a:stretch>
            <a:fillRect/>
          </a:stretch>
        </p:blipFill>
        <p:spPr>
          <a:xfrm>
            <a:off x="540397" y="1048559"/>
            <a:ext cx="5042256" cy="4347628"/>
          </a:xfrm>
          <a:prstGeom prst="rect">
            <a:avLst/>
          </a:prstGeom>
        </p:spPr>
      </p:pic>
      <p:pic>
        <p:nvPicPr>
          <p:cNvPr id="8" name="Picture 7">
            <a:extLst>
              <a:ext uri="{FF2B5EF4-FFF2-40B4-BE49-F238E27FC236}">
                <a16:creationId xmlns:a16="http://schemas.microsoft.com/office/drawing/2014/main" id="{A6E86095-376E-283B-4CCD-B889E3D05B95}"/>
              </a:ext>
            </a:extLst>
          </p:cNvPr>
          <p:cNvPicPr>
            <a:picLocks noChangeAspect="1"/>
          </p:cNvPicPr>
          <p:nvPr/>
        </p:nvPicPr>
        <p:blipFill>
          <a:blip r:embed="rId3"/>
          <a:stretch>
            <a:fillRect/>
          </a:stretch>
        </p:blipFill>
        <p:spPr>
          <a:xfrm>
            <a:off x="5929445" y="1461813"/>
            <a:ext cx="6030167" cy="3934374"/>
          </a:xfrm>
          <a:prstGeom prst="rect">
            <a:avLst/>
          </a:prstGeom>
        </p:spPr>
      </p:pic>
      <p:pic>
        <p:nvPicPr>
          <p:cNvPr id="9" name="Picture 10">
            <a:extLst>
              <a:ext uri="{FF2B5EF4-FFF2-40B4-BE49-F238E27FC236}">
                <a16:creationId xmlns:a16="http://schemas.microsoft.com/office/drawing/2014/main" id="{57812489-AD17-8173-CE0E-D778F14F15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064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29"/>
          <p:cNvSpPr txBox="1">
            <a:spLocks noGrp="1"/>
          </p:cNvSpPr>
          <p:nvPr>
            <p:ph type="title"/>
          </p:nvPr>
        </p:nvSpPr>
        <p:spPr>
          <a:xfrm>
            <a:off x="228600" y="177777"/>
            <a:ext cx="10515600" cy="535491"/>
          </a:xfrm>
          <a:prstGeom prst="rect">
            <a:avLst/>
          </a:prstGeom>
          <a:noFill/>
          <a:ln>
            <a:noFill/>
          </a:ln>
        </p:spPr>
        <p:txBody>
          <a:bodyPr spcFirstLastPara="1" wrap="square" lIns="91400" tIns="45675" rIns="91400" bIns="45675" anchor="ctr" anchorCtr="0">
            <a:spAutoFit/>
          </a:bodyPr>
          <a:lstStyle/>
          <a:p>
            <a:pPr marL="457200" lvl="0" indent="-457200" algn="l" rtl="0">
              <a:lnSpc>
                <a:spcPct val="90000"/>
              </a:lnSpc>
              <a:spcBef>
                <a:spcPts val="0"/>
              </a:spcBef>
              <a:spcAft>
                <a:spcPts val="0"/>
              </a:spcAft>
              <a:buClr>
                <a:schemeClr val="dk1"/>
              </a:buClr>
              <a:buSzPts val="3000"/>
              <a:buFont typeface="Wingdings" panose="05000000000000000000" pitchFamily="2" charset="2"/>
              <a:buChar char="q"/>
            </a:pPr>
            <a:r>
              <a:rPr lang="en-US" sz="3200" b="1" dirty="0">
                <a:latin typeface="Times New Roman"/>
                <a:ea typeface="Times New Roman"/>
                <a:cs typeface="Times New Roman"/>
                <a:sym typeface="Times New Roman"/>
              </a:rPr>
              <a:t>Challenges</a:t>
            </a:r>
            <a:endParaRPr sz="3200" b="1" dirty="0">
              <a:latin typeface="Times New Roman"/>
              <a:ea typeface="Times New Roman"/>
              <a:cs typeface="Times New Roman"/>
              <a:sym typeface="Times New Roman"/>
            </a:endParaRPr>
          </a:p>
        </p:txBody>
      </p:sp>
      <p:pic>
        <p:nvPicPr>
          <p:cNvPr id="11266" name="Picture 2" descr="Bootcamp challenges and how I have ...">
            <a:extLst>
              <a:ext uri="{FF2B5EF4-FFF2-40B4-BE49-F238E27FC236}">
                <a16:creationId xmlns:a16="http://schemas.microsoft.com/office/drawing/2014/main" id="{0858CDBC-3A48-0702-FE27-E49FCBDD1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5153" y="918235"/>
            <a:ext cx="2828925" cy="16097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E83DA8C-5BF9-DA0F-B157-E26662A315DA}"/>
              </a:ext>
            </a:extLst>
          </p:cNvPr>
          <p:cNvSpPr txBox="1"/>
          <p:nvPr/>
        </p:nvSpPr>
        <p:spPr>
          <a:xfrm>
            <a:off x="493644" y="2191275"/>
            <a:ext cx="11018520" cy="3539430"/>
          </a:xfrm>
          <a:prstGeom prst="rect">
            <a:avLst/>
          </a:prstGeom>
          <a:noFill/>
        </p:spPr>
        <p:txBody>
          <a:bodyPr wrap="square" rtlCol="0">
            <a:spAutoFit/>
          </a:bodyPr>
          <a:lstStyle/>
          <a:p>
            <a:pPr algn="l">
              <a:buFont typeface="+mj-lt"/>
              <a:buAutoNum type="arabicPeriod"/>
            </a:pPr>
            <a:r>
              <a:rPr lang="en-US" sz="1600" b="1" i="0" dirty="0">
                <a:solidFill>
                  <a:srgbClr val="0D0D0D"/>
                </a:solidFill>
                <a:effectLst/>
                <a:highlight>
                  <a:srgbClr val="FFFFFF"/>
                </a:highlight>
                <a:latin typeface="+mn-lt"/>
              </a:rPr>
              <a:t>High Volatility</a:t>
            </a:r>
            <a:r>
              <a:rPr lang="en-US" sz="1600" b="0" i="0" dirty="0">
                <a:solidFill>
                  <a:srgbClr val="0D0D0D"/>
                </a:solidFill>
                <a:effectLst/>
                <a:highlight>
                  <a:srgbClr val="FFFFFF"/>
                </a:highlight>
                <a:latin typeface="+mn-lt"/>
              </a:rPr>
              <a:t>: Prices fluctuate significantly due to supply and demand changes, market disruptions, and geopolitical events.</a:t>
            </a:r>
          </a:p>
          <a:p>
            <a:pPr algn="l">
              <a:buFont typeface="+mj-lt"/>
              <a:buAutoNum type="arabicPeriod"/>
            </a:pPr>
            <a:r>
              <a:rPr lang="en-US" sz="1600" b="1" i="0" dirty="0">
                <a:solidFill>
                  <a:srgbClr val="0D0D0D"/>
                </a:solidFill>
                <a:effectLst/>
                <a:highlight>
                  <a:srgbClr val="FFFFFF"/>
                </a:highlight>
                <a:latin typeface="+mn-lt"/>
              </a:rPr>
              <a:t>Geopolitical Risks</a:t>
            </a:r>
            <a:r>
              <a:rPr lang="en-US" sz="1600" b="0" i="0" dirty="0">
                <a:solidFill>
                  <a:srgbClr val="0D0D0D"/>
                </a:solidFill>
                <a:effectLst/>
                <a:highlight>
                  <a:srgbClr val="FFFFFF"/>
                </a:highlight>
                <a:latin typeface="+mn-lt"/>
              </a:rPr>
              <a:t>: Changes in government policies and international tensions can affect prices and supply chains.</a:t>
            </a:r>
          </a:p>
          <a:p>
            <a:pPr algn="l">
              <a:buFont typeface="+mj-lt"/>
              <a:buAutoNum type="arabicPeriod"/>
            </a:pPr>
            <a:r>
              <a:rPr lang="en-US" sz="1600" b="1" i="0" dirty="0">
                <a:solidFill>
                  <a:srgbClr val="0D0D0D"/>
                </a:solidFill>
                <a:effectLst/>
                <a:highlight>
                  <a:srgbClr val="FFFFFF"/>
                </a:highlight>
                <a:latin typeface="+mn-lt"/>
              </a:rPr>
              <a:t>Currency Fluctuations</a:t>
            </a:r>
            <a:r>
              <a:rPr lang="en-US" sz="1600" b="0" i="0" dirty="0">
                <a:solidFill>
                  <a:srgbClr val="0D0D0D"/>
                </a:solidFill>
                <a:effectLst/>
                <a:highlight>
                  <a:srgbClr val="FFFFFF"/>
                </a:highlight>
                <a:latin typeface="+mn-lt"/>
              </a:rPr>
              <a:t>: Exchange rate changes impact global trading prices of coal and iron ore.</a:t>
            </a:r>
          </a:p>
          <a:p>
            <a:pPr algn="l">
              <a:buFont typeface="+mj-lt"/>
              <a:buAutoNum type="arabicPeriod"/>
            </a:pPr>
            <a:r>
              <a:rPr lang="en-US" sz="1600" b="1" i="0" dirty="0">
                <a:solidFill>
                  <a:srgbClr val="0D0D0D"/>
                </a:solidFill>
                <a:effectLst/>
                <a:highlight>
                  <a:srgbClr val="FFFFFF"/>
                </a:highlight>
                <a:latin typeface="+mn-lt"/>
              </a:rPr>
              <a:t>Data Quality</a:t>
            </a:r>
            <a:r>
              <a:rPr lang="en-US" sz="1600" b="0" i="0" dirty="0">
                <a:solidFill>
                  <a:srgbClr val="0D0D0D"/>
                </a:solidFill>
                <a:effectLst/>
                <a:highlight>
                  <a:srgbClr val="FFFFFF"/>
                </a:highlight>
                <a:latin typeface="+mn-lt"/>
              </a:rPr>
              <a:t>: Inaccurate or incomplete data can lead to unreliable forecasts.</a:t>
            </a:r>
          </a:p>
          <a:p>
            <a:pPr algn="l">
              <a:buFont typeface="+mj-lt"/>
              <a:buAutoNum type="arabicPeriod"/>
            </a:pPr>
            <a:r>
              <a:rPr lang="en-US" sz="1600" b="1" i="0" dirty="0">
                <a:solidFill>
                  <a:srgbClr val="0D0D0D"/>
                </a:solidFill>
                <a:effectLst/>
                <a:highlight>
                  <a:srgbClr val="FFFFFF"/>
                </a:highlight>
                <a:latin typeface="+mn-lt"/>
              </a:rPr>
              <a:t>Technological Risks</a:t>
            </a:r>
            <a:r>
              <a:rPr lang="en-US" sz="1600" b="0" i="0" dirty="0">
                <a:solidFill>
                  <a:srgbClr val="0D0D0D"/>
                </a:solidFill>
                <a:effectLst/>
                <a:highlight>
                  <a:srgbClr val="FFFFFF"/>
                </a:highlight>
                <a:latin typeface="+mn-lt"/>
              </a:rPr>
              <a:t>: Integrating new technologies involves technical glitches, integration challenges, and cybersecurity threats.</a:t>
            </a:r>
          </a:p>
          <a:p>
            <a:pPr algn="l">
              <a:buFont typeface="+mj-lt"/>
              <a:buAutoNum type="arabicPeriod"/>
            </a:pPr>
            <a:r>
              <a:rPr lang="en-US" sz="1600" b="1" i="0" dirty="0">
                <a:solidFill>
                  <a:srgbClr val="0D0D0D"/>
                </a:solidFill>
                <a:effectLst/>
                <a:highlight>
                  <a:srgbClr val="FFFFFF"/>
                </a:highlight>
                <a:latin typeface="+mn-lt"/>
              </a:rPr>
              <a:t>Market Trends</a:t>
            </a:r>
            <a:r>
              <a:rPr lang="en-US" sz="1600" b="0" i="0" dirty="0">
                <a:solidFill>
                  <a:srgbClr val="0D0D0D"/>
                </a:solidFill>
                <a:effectLst/>
                <a:highlight>
                  <a:srgbClr val="FFFFFF"/>
                </a:highlight>
                <a:latin typeface="+mn-lt"/>
              </a:rPr>
              <a:t>: Predicting customer preferences and market trends is difficult in dynamic environments.</a:t>
            </a:r>
          </a:p>
          <a:p>
            <a:pPr algn="l">
              <a:buFont typeface="+mj-lt"/>
              <a:buAutoNum type="arabicPeriod"/>
            </a:pPr>
            <a:r>
              <a:rPr lang="en-US" sz="1600" b="1" i="0" dirty="0">
                <a:solidFill>
                  <a:srgbClr val="0D0D0D"/>
                </a:solidFill>
                <a:effectLst/>
                <a:highlight>
                  <a:srgbClr val="FFFFFF"/>
                </a:highlight>
                <a:latin typeface="+mn-lt"/>
              </a:rPr>
              <a:t>Regulatory Compliance</a:t>
            </a:r>
            <a:r>
              <a:rPr lang="en-US" sz="1600" b="0" i="0" dirty="0">
                <a:solidFill>
                  <a:srgbClr val="0D0D0D"/>
                </a:solidFill>
                <a:effectLst/>
                <a:highlight>
                  <a:srgbClr val="FFFFFF"/>
                </a:highlight>
                <a:latin typeface="+mn-lt"/>
              </a:rPr>
              <a:t>: Environmental regulations and sustainability standards add complexity to forecasting models.</a:t>
            </a:r>
          </a:p>
          <a:p>
            <a:pPr algn="l">
              <a:buFont typeface="+mj-lt"/>
              <a:buAutoNum type="arabicPeriod"/>
            </a:pPr>
            <a:r>
              <a:rPr lang="en-US" sz="1600" b="1" i="0" dirty="0">
                <a:solidFill>
                  <a:srgbClr val="0D0D0D"/>
                </a:solidFill>
                <a:effectLst/>
                <a:highlight>
                  <a:srgbClr val="FFFFFF"/>
                </a:highlight>
                <a:latin typeface="+mn-lt"/>
              </a:rPr>
              <a:t>Lead Time Variability</a:t>
            </a:r>
            <a:r>
              <a:rPr lang="en-US" sz="1600" b="0" i="0" dirty="0">
                <a:solidFill>
                  <a:srgbClr val="0D0D0D"/>
                </a:solidFill>
                <a:effectLst/>
                <a:highlight>
                  <a:srgbClr val="FFFFFF"/>
                </a:highlight>
                <a:latin typeface="+mn-lt"/>
              </a:rPr>
              <a:t>: Variable lead times in extraction and delivery affect forecast accuracy.</a:t>
            </a:r>
          </a:p>
          <a:p>
            <a:pPr algn="l">
              <a:buFont typeface="+mj-lt"/>
              <a:buAutoNum type="arabicPeriod"/>
            </a:pPr>
            <a:r>
              <a:rPr lang="en-US" sz="1600" b="1" i="0" dirty="0">
                <a:solidFill>
                  <a:srgbClr val="0D0D0D"/>
                </a:solidFill>
                <a:effectLst/>
                <a:highlight>
                  <a:srgbClr val="FFFFFF"/>
                </a:highlight>
                <a:latin typeface="+mn-lt"/>
              </a:rPr>
              <a:t>Coordination</a:t>
            </a:r>
            <a:r>
              <a:rPr lang="en-US" sz="1600" b="0" i="0" dirty="0">
                <a:solidFill>
                  <a:srgbClr val="0D0D0D"/>
                </a:solidFill>
                <a:effectLst/>
                <a:highlight>
                  <a:srgbClr val="FFFFFF"/>
                </a:highlight>
                <a:latin typeface="+mn-lt"/>
              </a:rPr>
              <a:t>: Effective communication and coordination among stakeholders are crucial for accurate forecasting.</a:t>
            </a:r>
          </a:p>
          <a:p>
            <a:pPr algn="l">
              <a:buFont typeface="+mj-lt"/>
              <a:buAutoNum type="arabicPeriod"/>
            </a:pPr>
            <a:r>
              <a:rPr lang="en-US" sz="1600" b="1" i="0" dirty="0">
                <a:solidFill>
                  <a:srgbClr val="0D0D0D"/>
                </a:solidFill>
                <a:effectLst/>
                <a:highlight>
                  <a:srgbClr val="FFFFFF"/>
                </a:highlight>
                <a:latin typeface="+mn-lt"/>
              </a:rPr>
              <a:t>External Factors</a:t>
            </a:r>
            <a:r>
              <a:rPr lang="en-US" sz="1600" b="0" i="0" dirty="0">
                <a:solidFill>
                  <a:srgbClr val="0D0D0D"/>
                </a:solidFill>
                <a:effectLst/>
                <a:highlight>
                  <a:srgbClr val="FFFFFF"/>
                </a:highlight>
                <a:latin typeface="+mn-lt"/>
              </a:rPr>
              <a:t>: Weather, economic trends, and innovations in alternative energy sources add uncertainty to forecasts.</a:t>
            </a:r>
            <a:endParaRPr lang="en-US" sz="2800" b="0" i="0" dirty="0">
              <a:solidFill>
                <a:srgbClr val="0D0D0D"/>
              </a:solidFill>
              <a:effectLst/>
              <a:highlight>
                <a:srgbClr val="FFFFFF"/>
              </a:highlight>
              <a:latin typeface="+mn-lt"/>
            </a:endParaRPr>
          </a:p>
        </p:txBody>
      </p:sp>
      <p:pic>
        <p:nvPicPr>
          <p:cNvPr id="3" name="Picture 10">
            <a:extLst>
              <a:ext uri="{FF2B5EF4-FFF2-40B4-BE49-F238E27FC236}">
                <a16:creationId xmlns:a16="http://schemas.microsoft.com/office/drawing/2014/main" id="{63B702F7-36AE-925B-7CF0-F371622BB6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1"/>
          <p:cNvSpPr txBox="1">
            <a:spLocks noGrp="1"/>
          </p:cNvSpPr>
          <p:nvPr>
            <p:ph type="title"/>
          </p:nvPr>
        </p:nvSpPr>
        <p:spPr>
          <a:xfrm>
            <a:off x="69577" y="220483"/>
            <a:ext cx="11702143" cy="535491"/>
          </a:xfrm>
          <a:prstGeom prst="rect">
            <a:avLst/>
          </a:prstGeom>
          <a:noFill/>
          <a:ln>
            <a:noFill/>
          </a:ln>
        </p:spPr>
        <p:txBody>
          <a:bodyPr spcFirstLastPara="1" wrap="square" lIns="91400" tIns="45675" rIns="91400" bIns="45675" anchor="ctr" anchorCtr="0">
            <a:spAutoFit/>
          </a:bodyPr>
          <a:lstStyle/>
          <a:p>
            <a:pPr marL="457200" lvl="0" indent="-457200" algn="l" rtl="0">
              <a:lnSpc>
                <a:spcPct val="90000"/>
              </a:lnSpc>
              <a:spcBef>
                <a:spcPts val="0"/>
              </a:spcBef>
              <a:spcAft>
                <a:spcPts val="0"/>
              </a:spcAft>
              <a:buClr>
                <a:schemeClr val="dk1"/>
              </a:buClr>
              <a:buSzPts val="3000"/>
              <a:buFont typeface="Wingdings" panose="05000000000000000000" pitchFamily="2" charset="2"/>
              <a:buChar char="q"/>
            </a:pPr>
            <a:r>
              <a:rPr lang="en-US" sz="3200" b="1" dirty="0">
                <a:latin typeface="Times New Roman"/>
                <a:ea typeface="Times New Roman"/>
                <a:cs typeface="Times New Roman"/>
                <a:sym typeface="Times New Roman"/>
              </a:rPr>
              <a:t>Future Scope</a:t>
            </a:r>
            <a:endParaRPr sz="3200" b="1" dirty="0">
              <a:latin typeface="Times New Roman"/>
              <a:ea typeface="Times New Roman"/>
              <a:cs typeface="Times New Roman"/>
              <a:sym typeface="Times New Roman"/>
            </a:endParaRPr>
          </a:p>
        </p:txBody>
      </p:sp>
      <p:pic>
        <p:nvPicPr>
          <p:cNvPr id="2" name="Picture 10">
            <a:extLst>
              <a:ext uri="{FF2B5EF4-FFF2-40B4-BE49-F238E27FC236}">
                <a16:creationId xmlns:a16="http://schemas.microsoft.com/office/drawing/2014/main" id="{5A079964-ED02-301E-378B-3087F173D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Future Scope Images - Free Download on Freepik">
            <a:extLst>
              <a:ext uri="{FF2B5EF4-FFF2-40B4-BE49-F238E27FC236}">
                <a16:creationId xmlns:a16="http://schemas.microsoft.com/office/drawing/2014/main" id="{83F1E9DC-007B-6BA5-C724-937AB7E19B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347" y="897913"/>
            <a:ext cx="1742247" cy="17422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72A63AA-185A-1116-EEEF-0E4F4033A63E}"/>
              </a:ext>
            </a:extLst>
          </p:cNvPr>
          <p:cNvSpPr txBox="1"/>
          <p:nvPr/>
        </p:nvSpPr>
        <p:spPr>
          <a:xfrm>
            <a:off x="596347" y="2274838"/>
            <a:ext cx="11025809" cy="2308324"/>
          </a:xfrm>
          <a:prstGeom prst="rect">
            <a:avLst/>
          </a:prstGeom>
          <a:noFill/>
        </p:spPr>
        <p:txBody>
          <a:bodyPr wrap="square" rtlCol="0">
            <a:spAutoFit/>
          </a:bodyPr>
          <a:lstStyle/>
          <a:p>
            <a:r>
              <a:rPr lang="en-US" sz="2400" dirty="0"/>
              <a:t>	</a:t>
            </a:r>
            <a:r>
              <a:rPr lang="en-US" sz="2000" dirty="0">
                <a:latin typeface="Times New Roman" panose="02020603050405020304" pitchFamily="18" charset="0"/>
                <a:cs typeface="Times New Roman" panose="02020603050405020304" pitchFamily="18" charset="0"/>
              </a:rPr>
              <a:t>In the future, this project holds the potential to revolutionize not only automotive manufacturing but also various other industries by leveraging advancements in technology and sustainable practices. By integrating emerging technologies like AI, IoT, and blockchain, we can create smarter and more efficient supply chains that not only optimize distribution processes but also minimize environmental impact. The project's scope extends to global supply chain optimization, collaborative networks, and customer-centric strategies, all aimed at delivering enhanced value to customers while driving innovation and sustainability across the supply chain ecosystem.</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61;g119d570088c_0_0">
            <a:extLst>
              <a:ext uri="{FF2B5EF4-FFF2-40B4-BE49-F238E27FC236}">
                <a16:creationId xmlns:a16="http://schemas.microsoft.com/office/drawing/2014/main" id="{5C32D3B2-4A8D-AEFE-67A1-1FADCEA06715}"/>
              </a:ext>
            </a:extLst>
          </p:cNvPr>
          <p:cNvSpPr txBox="1">
            <a:spLocks noGrp="1"/>
          </p:cNvSpPr>
          <p:nvPr>
            <p:ph type="title"/>
          </p:nvPr>
        </p:nvSpPr>
        <p:spPr>
          <a:xfrm>
            <a:off x="228600" y="191613"/>
            <a:ext cx="10515600" cy="535488"/>
          </a:xfrm>
          <a:prstGeom prst="rect">
            <a:avLst/>
          </a:prstGeom>
          <a:noFill/>
          <a:ln>
            <a:noFill/>
          </a:ln>
        </p:spPr>
        <p:txBody>
          <a:bodyPr spcFirstLastPara="1" wrap="square" lIns="91400" tIns="45675" rIns="91400" bIns="45675" anchor="ctr" anchorCtr="0">
            <a:spAutoFit/>
          </a:bodyPr>
          <a:lstStyle/>
          <a:p>
            <a:pPr marL="0" lvl="0" indent="0" algn="ctr" rtl="0">
              <a:lnSpc>
                <a:spcPct val="90000"/>
              </a:lnSpc>
              <a:spcBef>
                <a:spcPts val="0"/>
              </a:spcBef>
              <a:spcAft>
                <a:spcPts val="0"/>
              </a:spcAft>
              <a:buSzPts val="1100"/>
              <a:buNone/>
            </a:pPr>
            <a:r>
              <a:rPr lang="en-IN" sz="3200" b="1" dirty="0">
                <a:latin typeface="Times New Roman"/>
                <a:ea typeface="Times New Roman"/>
                <a:cs typeface="Times New Roman"/>
                <a:sym typeface="Times New Roman"/>
              </a:rPr>
              <a:t>Conclusion</a:t>
            </a:r>
            <a:endParaRPr sz="3200" b="1" dirty="0">
              <a:latin typeface="Times New Roman"/>
              <a:ea typeface="Times New Roman"/>
              <a:cs typeface="Times New Roman"/>
              <a:sym typeface="Times New Roman"/>
            </a:endParaRPr>
          </a:p>
        </p:txBody>
      </p:sp>
      <p:pic>
        <p:nvPicPr>
          <p:cNvPr id="4" name="Picture 10">
            <a:extLst>
              <a:ext uri="{FF2B5EF4-FFF2-40B4-BE49-F238E27FC236}">
                <a16:creationId xmlns:a16="http://schemas.microsoft.com/office/drawing/2014/main" id="{2AD0E4E8-B760-CD14-9D75-260D571FD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onclusion Stock Illustrations – 14,471 ...">
            <a:extLst>
              <a:ext uri="{FF2B5EF4-FFF2-40B4-BE49-F238E27FC236}">
                <a16:creationId xmlns:a16="http://schemas.microsoft.com/office/drawing/2014/main" id="{ADC39C11-C102-24E3-33C5-74B73347D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8757" y="528794"/>
            <a:ext cx="1656522" cy="17868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CED919-FFB7-4EF9-52A5-E59E7D6E3ADB}"/>
              </a:ext>
            </a:extLst>
          </p:cNvPr>
          <p:cNvSpPr txBox="1"/>
          <p:nvPr/>
        </p:nvSpPr>
        <p:spPr>
          <a:xfrm>
            <a:off x="937726" y="2758452"/>
            <a:ext cx="9806474" cy="2308324"/>
          </a:xfrm>
          <a:prstGeom prst="rect">
            <a:avLst/>
          </a:prstGeom>
          <a:noFill/>
        </p:spPr>
        <p:txBody>
          <a:bodyPr wrap="square">
            <a:spAutoFit/>
          </a:bodyPr>
          <a:lstStyle/>
          <a:p>
            <a:pPr algn="l">
              <a:buFont typeface="Arial" panose="020B0604020202020204" pitchFamily="34" charset="0"/>
              <a:buChar char="•"/>
            </a:pPr>
            <a:r>
              <a:rPr lang="en-US" sz="1800" b="1" i="0" dirty="0">
                <a:solidFill>
                  <a:srgbClr val="0D0D0D"/>
                </a:solidFill>
                <a:effectLst/>
                <a:highlight>
                  <a:srgbClr val="FFFFFF"/>
                </a:highlight>
                <a:latin typeface="Söhne"/>
              </a:rPr>
              <a:t>Volatility</a:t>
            </a:r>
            <a:r>
              <a:rPr lang="en-US" sz="1800" b="0" i="0" dirty="0">
                <a:solidFill>
                  <a:srgbClr val="0D0D0D"/>
                </a:solidFill>
                <a:effectLst/>
                <a:highlight>
                  <a:srgbClr val="FFFFFF"/>
                </a:highlight>
                <a:latin typeface="Söhne"/>
              </a:rPr>
              <a:t>: Prices fluctuate significantly due to supply, demand, and market disruptions.</a:t>
            </a:r>
          </a:p>
          <a:p>
            <a:pPr algn="l">
              <a:buFont typeface="Arial" panose="020B0604020202020204" pitchFamily="34" charset="0"/>
              <a:buChar char="•"/>
            </a:pPr>
            <a:r>
              <a:rPr lang="en-US" sz="1800" b="1" i="0" dirty="0">
                <a:solidFill>
                  <a:srgbClr val="0D0D0D"/>
                </a:solidFill>
                <a:effectLst/>
                <a:highlight>
                  <a:srgbClr val="FFFFFF"/>
                </a:highlight>
                <a:latin typeface="Söhne"/>
              </a:rPr>
              <a:t>Geopolitical Risks</a:t>
            </a:r>
            <a:r>
              <a:rPr lang="en-US" sz="1800" b="0" i="0" dirty="0">
                <a:solidFill>
                  <a:srgbClr val="0D0D0D"/>
                </a:solidFill>
                <a:effectLst/>
                <a:highlight>
                  <a:srgbClr val="FFFFFF"/>
                </a:highlight>
                <a:latin typeface="Söhne"/>
              </a:rPr>
              <a:t>: Changes in government policies and international tensions can affect prices.</a:t>
            </a:r>
          </a:p>
          <a:p>
            <a:pPr algn="l">
              <a:buFont typeface="Arial" panose="020B0604020202020204" pitchFamily="34" charset="0"/>
              <a:buChar char="•"/>
            </a:pPr>
            <a:r>
              <a:rPr lang="en-US" sz="1800" b="1" i="0" dirty="0">
                <a:solidFill>
                  <a:srgbClr val="0D0D0D"/>
                </a:solidFill>
                <a:effectLst/>
                <a:highlight>
                  <a:srgbClr val="FFFFFF"/>
                </a:highlight>
                <a:latin typeface="Söhne"/>
              </a:rPr>
              <a:t>Data Quality</a:t>
            </a:r>
            <a:r>
              <a:rPr lang="en-US" sz="1800" b="0" i="0" dirty="0">
                <a:solidFill>
                  <a:srgbClr val="0D0D0D"/>
                </a:solidFill>
                <a:effectLst/>
                <a:highlight>
                  <a:srgbClr val="FFFFFF"/>
                </a:highlight>
                <a:latin typeface="Söhne"/>
              </a:rPr>
              <a:t>: Inaccurate or incomplete data can lead to unreliable forecasts.</a:t>
            </a:r>
          </a:p>
          <a:p>
            <a:pPr algn="l">
              <a:buFont typeface="Arial" panose="020B0604020202020204" pitchFamily="34" charset="0"/>
              <a:buChar char="•"/>
            </a:pPr>
            <a:r>
              <a:rPr lang="en-US" sz="1800" b="1" i="0" dirty="0">
                <a:solidFill>
                  <a:srgbClr val="0D0D0D"/>
                </a:solidFill>
                <a:effectLst/>
                <a:highlight>
                  <a:srgbClr val="FFFFFF"/>
                </a:highlight>
                <a:latin typeface="Söhne"/>
              </a:rPr>
              <a:t>Market Trends</a:t>
            </a:r>
            <a:r>
              <a:rPr lang="en-US" sz="1800" b="0" i="0" dirty="0">
                <a:solidFill>
                  <a:srgbClr val="0D0D0D"/>
                </a:solidFill>
                <a:effectLst/>
                <a:highlight>
                  <a:srgbClr val="FFFFFF"/>
                </a:highlight>
                <a:latin typeface="Söhne"/>
              </a:rPr>
              <a:t>: Predicting customer preferences and market trends is difficult in dynamic environments.</a:t>
            </a:r>
          </a:p>
          <a:p>
            <a:pPr algn="l">
              <a:buFont typeface="Arial" panose="020B0604020202020204" pitchFamily="34" charset="0"/>
              <a:buChar char="•"/>
            </a:pPr>
            <a:r>
              <a:rPr lang="en-US" sz="1800" b="1" i="0" dirty="0">
                <a:solidFill>
                  <a:srgbClr val="0D0D0D"/>
                </a:solidFill>
                <a:effectLst/>
                <a:highlight>
                  <a:srgbClr val="FFFFFF"/>
                </a:highlight>
                <a:latin typeface="Söhne"/>
              </a:rPr>
              <a:t>Coordination</a:t>
            </a:r>
            <a:r>
              <a:rPr lang="en-US" sz="1800" b="0" i="0" dirty="0">
                <a:solidFill>
                  <a:srgbClr val="0D0D0D"/>
                </a:solidFill>
                <a:effectLst/>
                <a:highlight>
                  <a:srgbClr val="FFFFFF"/>
                </a:highlight>
                <a:latin typeface="Söhne"/>
              </a:rPr>
              <a:t>: Effective communication and coordination among stakeholders are crucial for accurate forecasting.</a:t>
            </a:r>
          </a:p>
          <a:p>
            <a:endParaRPr lang="en-IN" sz="1800" dirty="0"/>
          </a:p>
        </p:txBody>
      </p:sp>
    </p:spTree>
    <p:extLst>
      <p:ext uri="{BB962C8B-B14F-4D97-AF65-F5344CB8AC3E}">
        <p14:creationId xmlns:p14="http://schemas.microsoft.com/office/powerpoint/2010/main" val="4227025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cxnSp>
        <p:nvCxnSpPr>
          <p:cNvPr id="490" name="Google Shape;490;p60"/>
          <p:cNvCxnSpPr/>
          <p:nvPr/>
        </p:nvCxnSpPr>
        <p:spPr>
          <a:xfrm>
            <a:off x="0" y="6464596"/>
            <a:ext cx="9597656" cy="0"/>
          </a:xfrm>
          <a:prstGeom prst="straightConnector1">
            <a:avLst/>
          </a:prstGeom>
          <a:noFill/>
          <a:ln w="9525" cap="flat" cmpd="sng">
            <a:solidFill>
              <a:srgbClr val="3B7FF2"/>
            </a:solidFill>
            <a:prstDash val="solid"/>
            <a:round/>
            <a:headEnd type="none" w="sm" len="sm"/>
            <a:tailEnd type="none" w="sm" len="sm"/>
          </a:ln>
        </p:spPr>
      </p:cxnSp>
      <p:pic>
        <p:nvPicPr>
          <p:cNvPr id="2" name="Picture 10">
            <a:extLst>
              <a:ext uri="{FF2B5EF4-FFF2-40B4-BE49-F238E27FC236}">
                <a16:creationId xmlns:a16="http://schemas.microsoft.com/office/drawing/2014/main" id="{06A1FE41-72D1-2C08-743E-68397DEE2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C571C04-48B4-3F62-1760-F99380E66631}"/>
              </a:ext>
            </a:extLst>
          </p:cNvPr>
          <p:cNvPicPr>
            <a:picLocks noChangeAspect="1"/>
          </p:cNvPicPr>
          <p:nvPr/>
        </p:nvPicPr>
        <p:blipFill>
          <a:blip r:embed="rId4"/>
          <a:stretch>
            <a:fillRect/>
          </a:stretch>
        </p:blipFill>
        <p:spPr>
          <a:xfrm rot="19833879">
            <a:off x="3619100" y="1135734"/>
            <a:ext cx="3276815" cy="3069661"/>
          </a:xfrm>
          <a:prstGeom prst="rect">
            <a:avLst/>
          </a:prstGeom>
        </p:spPr>
      </p:pic>
      <p:sp>
        <p:nvSpPr>
          <p:cNvPr id="6" name="TextBox 5">
            <a:extLst>
              <a:ext uri="{FF2B5EF4-FFF2-40B4-BE49-F238E27FC236}">
                <a16:creationId xmlns:a16="http://schemas.microsoft.com/office/drawing/2014/main" id="{DB23711D-EEFD-4789-7DC7-677435431C40}"/>
              </a:ext>
            </a:extLst>
          </p:cNvPr>
          <p:cNvSpPr txBox="1"/>
          <p:nvPr/>
        </p:nvSpPr>
        <p:spPr>
          <a:xfrm rot="19706145">
            <a:off x="4276759" y="2967335"/>
            <a:ext cx="5550568" cy="923330"/>
          </a:xfrm>
          <a:prstGeom prst="rect">
            <a:avLst/>
          </a:prstGeom>
          <a:noFill/>
        </p:spPr>
        <p:txBody>
          <a:bodyPr wrap="square" rtlCol="0">
            <a:spAutoFit/>
          </a:bodyPr>
          <a:lstStyle/>
          <a:p>
            <a:r>
              <a:rPr lang="en-US" sz="5400" dirty="0"/>
              <a:t>Thank You</a:t>
            </a:r>
            <a:endParaRPr lang="en-IN" sz="5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6" name="Title 15">
            <a:extLst>
              <a:ext uri="{FF2B5EF4-FFF2-40B4-BE49-F238E27FC236}">
                <a16:creationId xmlns:a16="http://schemas.microsoft.com/office/drawing/2014/main" id="{87AA4653-7921-CEC6-CD12-EC9ABE8B89D3}"/>
              </a:ext>
            </a:extLst>
          </p:cNvPr>
          <p:cNvSpPr>
            <a:spLocks noGrp="1"/>
          </p:cNvSpPr>
          <p:nvPr>
            <p:ph type="title"/>
          </p:nvPr>
        </p:nvSpPr>
        <p:spPr>
          <a:xfrm>
            <a:off x="838200" y="294272"/>
            <a:ext cx="10515600" cy="521639"/>
          </a:xfrm>
        </p:spPr>
        <p:txBody>
          <a:bodyPr/>
          <a:lstStyle/>
          <a:p>
            <a:pPr algn="ctr"/>
            <a:r>
              <a:rPr lang="en-US" dirty="0"/>
              <a:t>TEAM MEMBERS</a:t>
            </a:r>
            <a:endParaRPr lang="en-IN" dirty="0"/>
          </a:p>
        </p:txBody>
      </p:sp>
      <p:sp>
        <p:nvSpPr>
          <p:cNvPr id="18" name="Google Shape;118;p4">
            <a:extLst>
              <a:ext uri="{FF2B5EF4-FFF2-40B4-BE49-F238E27FC236}">
                <a16:creationId xmlns:a16="http://schemas.microsoft.com/office/drawing/2014/main" id="{261CEABE-7022-FCA6-94AB-99FAC232BE9D}"/>
              </a:ext>
            </a:extLst>
          </p:cNvPr>
          <p:cNvSpPr/>
          <p:nvPr/>
        </p:nvSpPr>
        <p:spPr>
          <a:xfrm>
            <a:off x="2685834" y="1437390"/>
            <a:ext cx="3903294" cy="1244454"/>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pPr algn="l" fontAlgn="ctr"/>
            <a:r>
              <a:rPr lang="en-IN" b="1" i="0" dirty="0">
                <a:effectLst/>
                <a:highlight>
                  <a:srgbClr val="FFFFFF"/>
                </a:highlight>
                <a:latin typeface="var(--artdeco-reset-typography-font-family-sans)"/>
                <a:hlinkClick r:id="rId3"/>
              </a:rPr>
              <a:t>Mohd Amer Hussain</a:t>
            </a:r>
          </a:p>
          <a:p>
            <a:r>
              <a:rPr lang="en-IN" b="0" i="0" dirty="0">
                <a:effectLst/>
                <a:latin typeface="-apple-system"/>
              </a:rPr>
              <a:t>Associate Data Scientist @INNODATATICS* Innovation | Data | Analytics</a:t>
            </a:r>
            <a:br>
              <a:rPr lang="en-IN" b="0" i="0" dirty="0">
                <a:effectLst/>
                <a:latin typeface="-apple-system"/>
              </a:rPr>
            </a:br>
            <a:endParaRPr lang="en-IN" b="0" i="0" dirty="0">
              <a:effectLst/>
              <a:latin typeface="-apple-system"/>
            </a:endParaRPr>
          </a:p>
        </p:txBody>
      </p:sp>
      <p:sp>
        <p:nvSpPr>
          <p:cNvPr id="21" name="Google Shape;118;p4">
            <a:extLst>
              <a:ext uri="{FF2B5EF4-FFF2-40B4-BE49-F238E27FC236}">
                <a16:creationId xmlns:a16="http://schemas.microsoft.com/office/drawing/2014/main" id="{5E692BA4-52F6-81AD-3228-87ED2307EF0C}"/>
              </a:ext>
            </a:extLst>
          </p:cNvPr>
          <p:cNvSpPr/>
          <p:nvPr/>
        </p:nvSpPr>
        <p:spPr>
          <a:xfrm>
            <a:off x="7683629" y="3545845"/>
            <a:ext cx="4012389" cy="1380945"/>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pPr algn="l" fontAlgn="ctr"/>
            <a:r>
              <a:rPr lang="en-IN" b="1" i="0" dirty="0">
                <a:effectLst/>
                <a:latin typeface="-apple-system"/>
                <a:hlinkClick r:id="rId4"/>
              </a:rPr>
              <a:t>Ashish Patil</a:t>
            </a:r>
            <a:endParaRPr lang="en-IN" b="1" i="0" dirty="0">
              <a:effectLst/>
              <a:latin typeface="-apple-system"/>
              <a:hlinkClick r:id="rId5"/>
            </a:endParaRPr>
          </a:p>
          <a:p>
            <a:pPr algn="l" fontAlgn="auto"/>
            <a:r>
              <a:rPr lang="en-IN" b="0" i="0" dirty="0">
                <a:effectLst/>
                <a:latin typeface="-apple-system"/>
              </a:rPr>
              <a:t> (He/Him)</a:t>
            </a:r>
          </a:p>
          <a:p>
            <a:pPr algn="l" fontAlgn="auto"/>
            <a:r>
              <a:rPr lang="en-IN" b="0" i="0" dirty="0">
                <a:effectLst/>
                <a:latin typeface="-apple-system"/>
              </a:rPr>
              <a:t>Aspiring Data Scientist @360DigiTMG | Data Analyst | Power B.I | Python | My SQL | EDA | Advance Excel | Learner in A.I &amp; ML |</a:t>
            </a:r>
            <a:br>
              <a:rPr lang="en-IN" b="0" i="0" dirty="0">
                <a:effectLst/>
                <a:latin typeface="-apple-system"/>
              </a:rPr>
            </a:br>
            <a:endParaRPr lang="en-IN" b="0" i="0" dirty="0">
              <a:effectLst/>
              <a:latin typeface="-apple-system"/>
            </a:endParaRPr>
          </a:p>
        </p:txBody>
      </p:sp>
      <p:pic>
        <p:nvPicPr>
          <p:cNvPr id="5" name="Picture 10">
            <a:extLst>
              <a:ext uri="{FF2B5EF4-FFF2-40B4-BE49-F238E27FC236}">
                <a16:creationId xmlns:a16="http://schemas.microsoft.com/office/drawing/2014/main" id="{D82C294B-26DE-DD3F-1BEB-85E388D50E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5C51ED1-8186-75FD-6D92-A51284AF54F4}"/>
              </a:ext>
            </a:extLst>
          </p:cNvPr>
          <p:cNvPicPr>
            <a:picLocks noChangeAspect="1"/>
          </p:cNvPicPr>
          <p:nvPr/>
        </p:nvPicPr>
        <p:blipFill>
          <a:blip r:embed="rId7"/>
          <a:stretch>
            <a:fillRect/>
          </a:stretch>
        </p:blipFill>
        <p:spPr>
          <a:xfrm>
            <a:off x="5493402" y="3571024"/>
            <a:ext cx="1556754" cy="1575055"/>
          </a:xfrm>
          <a:prstGeom prst="ellipse">
            <a:avLst/>
          </a:prstGeom>
          <a:ln w="9525" cap="rnd">
            <a:solidFill>
              <a:schemeClr val="bg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Oval 7">
            <a:extLst>
              <a:ext uri="{FF2B5EF4-FFF2-40B4-BE49-F238E27FC236}">
                <a16:creationId xmlns:a16="http://schemas.microsoft.com/office/drawing/2014/main" id="{14843765-3329-A766-097D-160216B8AD6B}"/>
              </a:ext>
            </a:extLst>
          </p:cNvPr>
          <p:cNvSpPr/>
          <p:nvPr/>
        </p:nvSpPr>
        <p:spPr>
          <a:xfrm>
            <a:off x="966994" y="1267984"/>
            <a:ext cx="1436914" cy="1445851"/>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Picture 2">
            <a:extLst>
              <a:ext uri="{FF2B5EF4-FFF2-40B4-BE49-F238E27FC236}">
                <a16:creationId xmlns:a16="http://schemas.microsoft.com/office/drawing/2014/main" id="{75A79169-130A-9846-9DE5-422599A786E2}"/>
              </a:ext>
            </a:extLst>
          </p:cNvPr>
          <p:cNvPicPr>
            <a:picLocks noChangeAspect="1"/>
          </p:cNvPicPr>
          <p:nvPr/>
        </p:nvPicPr>
        <p:blipFill rotWithShape="1">
          <a:blip r:embed="rId8"/>
          <a:srcRect l="20396" t="8265" r="10538" b="4049"/>
          <a:stretch/>
        </p:blipFill>
        <p:spPr>
          <a:xfrm>
            <a:off x="988116" y="1336691"/>
            <a:ext cx="1556755" cy="144585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A3CE-53D1-5009-0479-12D753A0EAA2}"/>
              </a:ext>
            </a:extLst>
          </p:cNvPr>
          <p:cNvSpPr>
            <a:spLocks noGrp="1"/>
          </p:cNvSpPr>
          <p:nvPr>
            <p:ph type="title"/>
          </p:nvPr>
        </p:nvSpPr>
        <p:spPr>
          <a:xfrm>
            <a:off x="29820" y="270600"/>
            <a:ext cx="10515600" cy="535440"/>
          </a:xfrm>
        </p:spPr>
        <p:txBody>
          <a:bodyPr/>
          <a:lstStyle/>
          <a:p>
            <a:pPr marL="457200" indent="-457200">
              <a:buFont typeface="Wingdings" panose="05000000000000000000" pitchFamily="2" charset="2"/>
              <a:buChar char="q"/>
            </a:pPr>
            <a:r>
              <a:rPr lang="en-US" sz="3200" dirty="0">
                <a:latin typeface="Times New Roman"/>
                <a:ea typeface="Times New Roman"/>
                <a:cs typeface="Times New Roman"/>
                <a:sym typeface="Times New Roman"/>
              </a:rPr>
              <a:t>Overview and Scope</a:t>
            </a:r>
            <a:endParaRPr lang="en-IN" sz="3200" dirty="0"/>
          </a:p>
        </p:txBody>
      </p:sp>
      <p:sp>
        <p:nvSpPr>
          <p:cNvPr id="3" name="TextBox 2">
            <a:extLst>
              <a:ext uri="{FF2B5EF4-FFF2-40B4-BE49-F238E27FC236}">
                <a16:creationId xmlns:a16="http://schemas.microsoft.com/office/drawing/2014/main" id="{948E0F4E-DCFB-1DAD-B408-A5222843ACC1}"/>
              </a:ext>
            </a:extLst>
          </p:cNvPr>
          <p:cNvSpPr txBox="1"/>
          <p:nvPr/>
        </p:nvSpPr>
        <p:spPr>
          <a:xfrm>
            <a:off x="410818" y="1298714"/>
            <a:ext cx="11012557" cy="4462760"/>
          </a:xfrm>
          <a:prstGeom prst="rect">
            <a:avLst/>
          </a:prstGeom>
          <a:noFill/>
        </p:spPr>
        <p:txBody>
          <a:bodyPr wrap="square" rtlCol="0">
            <a:spAutoFit/>
          </a:bodyPr>
          <a:lstStyle/>
          <a:p>
            <a:r>
              <a:rPr lang="en-US" sz="2400" b="1" dirty="0"/>
              <a:t>Project Overview</a:t>
            </a:r>
            <a:r>
              <a:rPr lang="en-US" sz="2400" dirty="0"/>
              <a:t>:</a:t>
            </a:r>
          </a:p>
          <a:p>
            <a:r>
              <a:rPr lang="en-US" sz="2400" dirty="0"/>
              <a:t>	 </a:t>
            </a:r>
            <a:r>
              <a:rPr lang="en-US" sz="2200" dirty="0"/>
              <a:t>The project focused on forecasting coal and iron ore prices, considering their high volatility due to supply and demand dynamics, geopolitical events, policy changes, and currency fluctuations. Accurate price predictions aimed to help businesses mitigate risks and stabilize revenue and profit</a:t>
            </a:r>
            <a:r>
              <a:rPr lang="en-US" sz="2400" dirty="0"/>
              <a:t>.</a:t>
            </a:r>
          </a:p>
          <a:p>
            <a:endParaRPr lang="en-US" sz="2400" b="1" dirty="0"/>
          </a:p>
          <a:p>
            <a:r>
              <a:rPr lang="en-US" sz="2400" b="1" dirty="0"/>
              <a:t>Scope</a:t>
            </a:r>
            <a:r>
              <a:rPr lang="en-US" sz="2400" dirty="0"/>
              <a:t>: </a:t>
            </a:r>
          </a:p>
          <a:p>
            <a:r>
              <a:rPr lang="en-US" sz="2400" dirty="0"/>
              <a:t>	</a:t>
            </a:r>
            <a:r>
              <a:rPr lang="en-US" sz="2200" dirty="0"/>
              <a:t>The project focuses on helping businesses accurately predict future coal and iron ore prices, which are highly volatile due to supply and demand dynamics, geopolitical events, policy changes, and currency fluctuations. The goal is to mitigate revenue and profit risks associated with price volatility.</a:t>
            </a:r>
          </a:p>
          <a:p>
            <a:endParaRPr lang="en-US" sz="2400" dirty="0"/>
          </a:p>
        </p:txBody>
      </p:sp>
      <p:pic>
        <p:nvPicPr>
          <p:cNvPr id="6" name="Picture 10">
            <a:extLst>
              <a:ext uri="{FF2B5EF4-FFF2-40B4-BE49-F238E27FC236}">
                <a16:creationId xmlns:a16="http://schemas.microsoft.com/office/drawing/2014/main" id="{FC70B94F-FCE6-FD79-85A4-6FD6630B3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425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gf3a8d4be09_2_180"/>
          <p:cNvSpPr txBox="1">
            <a:spLocks noGrp="1"/>
          </p:cNvSpPr>
          <p:nvPr>
            <p:ph type="title"/>
          </p:nvPr>
        </p:nvSpPr>
        <p:spPr>
          <a:xfrm>
            <a:off x="103199" y="301209"/>
            <a:ext cx="10515600" cy="535440"/>
          </a:xfrm>
          <a:prstGeom prst="rect">
            <a:avLst/>
          </a:prstGeom>
          <a:noFill/>
          <a:ln>
            <a:noFill/>
          </a:ln>
        </p:spPr>
        <p:txBody>
          <a:bodyPr spcFirstLastPara="1" wrap="square" lIns="91400" tIns="45675" rIns="91400" bIns="45675" anchor="ctr" anchorCtr="0">
            <a:spAutoFit/>
          </a:bodyPr>
          <a:lstStyle/>
          <a:p>
            <a:pPr marL="457200" lvl="0" indent="-457200" rtl="0">
              <a:lnSpc>
                <a:spcPct val="90000"/>
              </a:lnSpc>
              <a:spcBef>
                <a:spcPts val="0"/>
              </a:spcBef>
              <a:spcAft>
                <a:spcPts val="0"/>
              </a:spcAft>
              <a:buClr>
                <a:schemeClr val="dk1"/>
              </a:buClr>
              <a:buSzPts val="3000"/>
              <a:buFont typeface="Wingdings" panose="05000000000000000000" pitchFamily="2" charset="2"/>
              <a:buChar char="q"/>
            </a:pPr>
            <a:r>
              <a:rPr lang="en-US" sz="3200" dirty="0">
                <a:latin typeface="Times New Roman"/>
                <a:ea typeface="Times New Roman"/>
                <a:cs typeface="Times New Roman"/>
                <a:sym typeface="Times New Roman"/>
              </a:rPr>
              <a:t>CONTENTS</a:t>
            </a:r>
          </a:p>
        </p:txBody>
      </p:sp>
      <p:sp>
        <p:nvSpPr>
          <p:cNvPr id="140" name="Google Shape;140;gf3a8d4be09_2_180"/>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
        <p:nvSpPr>
          <p:cNvPr id="142" name="Google Shape;142;gf3a8d4be09_2_180"/>
          <p:cNvSpPr txBox="1"/>
          <p:nvPr/>
        </p:nvSpPr>
        <p:spPr>
          <a:xfrm>
            <a:off x="383125" y="1159207"/>
            <a:ext cx="11034000" cy="4616618"/>
          </a:xfrm>
          <a:prstGeom prst="rect">
            <a:avLst/>
          </a:prstGeom>
          <a:noFill/>
          <a:ln>
            <a:noFill/>
          </a:ln>
        </p:spPr>
        <p:txBody>
          <a:bodyPr spcFirstLastPara="1" wrap="square" lIns="91425" tIns="91425" rIns="91425" bIns="91425" anchor="t" anchorCtr="0">
            <a:spAutoFit/>
          </a:bodyPr>
          <a:lstStyle/>
          <a:p>
            <a:pPr marL="457200" lvl="0" indent="-431800" algn="l" rtl="0">
              <a:lnSpc>
                <a:spcPct val="150000"/>
              </a:lnSpc>
              <a:spcBef>
                <a:spcPts val="0"/>
              </a:spcBef>
              <a:spcAft>
                <a:spcPts val="0"/>
              </a:spcAft>
              <a:buClr>
                <a:schemeClr val="dk1"/>
              </a:buClr>
              <a:buSzPts val="3200"/>
              <a:buFont typeface="Arial" panose="020B0604020202020204" pitchFamily="34" charset="0"/>
              <a:buChar char="•"/>
            </a:pPr>
            <a:r>
              <a:rPr lang="en-US" sz="2400" dirty="0">
                <a:solidFill>
                  <a:schemeClr val="dk1"/>
                </a:solidFill>
                <a:latin typeface="Times New Roman"/>
                <a:ea typeface="Times New Roman"/>
                <a:cs typeface="Times New Roman"/>
                <a:sym typeface="Times New Roman"/>
              </a:rPr>
              <a:t>Business Objective</a:t>
            </a:r>
          </a:p>
          <a:p>
            <a:pPr marL="457200" lvl="0" indent="-431800" algn="l" rtl="0">
              <a:lnSpc>
                <a:spcPct val="150000"/>
              </a:lnSpc>
              <a:spcBef>
                <a:spcPts val="0"/>
              </a:spcBef>
              <a:spcAft>
                <a:spcPts val="0"/>
              </a:spcAft>
              <a:buClr>
                <a:schemeClr val="dk1"/>
              </a:buClr>
              <a:buSzPts val="3200"/>
              <a:buFont typeface="Arial" panose="020B0604020202020204" pitchFamily="34" charset="0"/>
              <a:buChar char="•"/>
            </a:pPr>
            <a:r>
              <a:rPr lang="en-US" sz="2400" dirty="0">
                <a:solidFill>
                  <a:schemeClr val="dk1"/>
                </a:solidFill>
                <a:latin typeface="Times New Roman"/>
                <a:ea typeface="Times New Roman"/>
                <a:cs typeface="Times New Roman"/>
                <a:sym typeface="Times New Roman"/>
              </a:rPr>
              <a:t>Business Constraints</a:t>
            </a:r>
          </a:p>
          <a:p>
            <a:pPr marL="457200" lvl="0" indent="-431800" algn="l" rtl="0">
              <a:lnSpc>
                <a:spcPct val="150000"/>
              </a:lnSpc>
              <a:spcBef>
                <a:spcPts val="0"/>
              </a:spcBef>
              <a:spcAft>
                <a:spcPts val="0"/>
              </a:spcAft>
              <a:buClr>
                <a:schemeClr val="dk1"/>
              </a:buClr>
              <a:buSzPts val="3200"/>
              <a:buFont typeface="Arial" panose="020B0604020202020204" pitchFamily="34" charset="0"/>
              <a:buChar char="•"/>
            </a:pPr>
            <a:r>
              <a:rPr lang="en-US" sz="2400" dirty="0">
                <a:solidFill>
                  <a:schemeClr val="dk1"/>
                </a:solidFill>
                <a:latin typeface="Times New Roman"/>
                <a:ea typeface="Times New Roman"/>
                <a:cs typeface="Times New Roman"/>
                <a:sym typeface="Times New Roman"/>
              </a:rPr>
              <a:t>Project Architecture</a:t>
            </a:r>
            <a:endParaRPr sz="2400" dirty="0">
              <a:solidFill>
                <a:schemeClr val="dk1"/>
              </a:solidFill>
              <a:latin typeface="Times New Roman"/>
              <a:ea typeface="Times New Roman"/>
              <a:cs typeface="Times New Roman"/>
              <a:sym typeface="Times New Roman"/>
            </a:endParaRPr>
          </a:p>
          <a:p>
            <a:pPr marL="457200" lvl="0" indent="-431800" algn="l" rtl="0">
              <a:lnSpc>
                <a:spcPct val="150000"/>
              </a:lnSpc>
              <a:spcBef>
                <a:spcPts val="0"/>
              </a:spcBef>
              <a:spcAft>
                <a:spcPts val="0"/>
              </a:spcAft>
              <a:buClr>
                <a:schemeClr val="dk1"/>
              </a:buClr>
              <a:buSzPts val="3200"/>
              <a:buFont typeface="Arial" panose="020B0604020202020204" pitchFamily="34" charset="0"/>
              <a:buChar char="•"/>
            </a:pPr>
            <a:r>
              <a:rPr lang="en-US" sz="2400" dirty="0">
                <a:solidFill>
                  <a:schemeClr val="dk1"/>
                </a:solidFill>
                <a:latin typeface="Times New Roman"/>
                <a:ea typeface="Times New Roman"/>
                <a:cs typeface="Times New Roman"/>
                <a:sym typeface="Times New Roman"/>
              </a:rPr>
              <a:t>Data collection and details</a:t>
            </a:r>
          </a:p>
          <a:p>
            <a:pPr marL="457200" lvl="0" indent="-431800" algn="l" rtl="0">
              <a:lnSpc>
                <a:spcPct val="150000"/>
              </a:lnSpc>
              <a:spcBef>
                <a:spcPts val="0"/>
              </a:spcBef>
              <a:spcAft>
                <a:spcPts val="0"/>
              </a:spcAft>
              <a:buClr>
                <a:schemeClr val="dk1"/>
              </a:buClr>
              <a:buSzPts val="3200"/>
              <a:buFont typeface="Arial" panose="020B0604020202020204" pitchFamily="34" charset="0"/>
              <a:buChar char="•"/>
            </a:pPr>
            <a:r>
              <a:rPr lang="en-US" sz="2400" dirty="0">
                <a:solidFill>
                  <a:schemeClr val="dk1"/>
                </a:solidFill>
                <a:latin typeface="Times New Roman"/>
                <a:ea typeface="Times New Roman"/>
                <a:cs typeface="Times New Roman"/>
                <a:sym typeface="Times New Roman"/>
              </a:rPr>
              <a:t>Exploratory Data Analysis</a:t>
            </a:r>
          </a:p>
          <a:p>
            <a:pPr marL="457200" lvl="0" indent="-431800" algn="l" rtl="0">
              <a:lnSpc>
                <a:spcPct val="150000"/>
              </a:lnSpc>
              <a:spcBef>
                <a:spcPts val="0"/>
              </a:spcBef>
              <a:spcAft>
                <a:spcPts val="0"/>
              </a:spcAft>
              <a:buClr>
                <a:schemeClr val="dk1"/>
              </a:buClr>
              <a:buSzPts val="3200"/>
              <a:buFont typeface="Arial" panose="020B0604020202020204" pitchFamily="34" charset="0"/>
              <a:buChar char="•"/>
            </a:pPr>
            <a:r>
              <a:rPr lang="en-US" sz="2400" dirty="0">
                <a:solidFill>
                  <a:schemeClr val="dk1"/>
                </a:solidFill>
                <a:latin typeface="Times New Roman"/>
                <a:ea typeface="Times New Roman"/>
                <a:cs typeface="Times New Roman"/>
                <a:sym typeface="Times New Roman"/>
              </a:rPr>
              <a:t>Model Building </a:t>
            </a:r>
            <a:endParaRPr sz="2400" dirty="0">
              <a:solidFill>
                <a:schemeClr val="dk1"/>
              </a:solidFill>
              <a:latin typeface="Times New Roman"/>
              <a:ea typeface="Times New Roman"/>
              <a:cs typeface="Times New Roman"/>
              <a:sym typeface="Times New Roman"/>
            </a:endParaRPr>
          </a:p>
          <a:p>
            <a:pPr marL="457200" lvl="0" indent="-431800" algn="l" rtl="0">
              <a:lnSpc>
                <a:spcPct val="150000"/>
              </a:lnSpc>
              <a:spcBef>
                <a:spcPts val="0"/>
              </a:spcBef>
              <a:spcAft>
                <a:spcPts val="0"/>
              </a:spcAft>
              <a:buClr>
                <a:schemeClr val="dk1"/>
              </a:buClr>
              <a:buSzPts val="3200"/>
              <a:buFont typeface="Arial" panose="020B0604020202020204" pitchFamily="34" charset="0"/>
              <a:buChar char="•"/>
            </a:pPr>
            <a:r>
              <a:rPr lang="en-US" sz="2400" dirty="0">
                <a:solidFill>
                  <a:schemeClr val="dk1"/>
                </a:solidFill>
                <a:latin typeface="Times New Roman"/>
                <a:ea typeface="Times New Roman"/>
                <a:cs typeface="Times New Roman"/>
                <a:sym typeface="Times New Roman"/>
              </a:rPr>
              <a:t>Evaluation</a:t>
            </a:r>
            <a:endParaRPr sz="2400" dirty="0">
              <a:solidFill>
                <a:schemeClr val="dk1"/>
              </a:solidFill>
              <a:latin typeface="Times New Roman"/>
              <a:ea typeface="Times New Roman"/>
              <a:cs typeface="Times New Roman"/>
              <a:sym typeface="Times New Roman"/>
            </a:endParaRPr>
          </a:p>
          <a:p>
            <a:pPr marL="457200" lvl="0" indent="-431800" algn="l" rtl="0">
              <a:lnSpc>
                <a:spcPct val="150000"/>
              </a:lnSpc>
              <a:spcBef>
                <a:spcPts val="0"/>
              </a:spcBef>
              <a:spcAft>
                <a:spcPts val="0"/>
              </a:spcAft>
              <a:buClr>
                <a:schemeClr val="dk1"/>
              </a:buClr>
              <a:buSzPts val="3200"/>
              <a:buFont typeface="Arial" panose="020B0604020202020204" pitchFamily="34" charset="0"/>
              <a:buChar char="•"/>
            </a:pPr>
            <a:r>
              <a:rPr lang="en-US" sz="2400" dirty="0">
                <a:solidFill>
                  <a:schemeClr val="dk1"/>
                </a:solidFill>
                <a:latin typeface="Times New Roman"/>
                <a:ea typeface="Times New Roman"/>
                <a:cs typeface="Times New Roman"/>
                <a:sym typeface="Times New Roman"/>
              </a:rPr>
              <a:t>Deployment</a:t>
            </a:r>
            <a:endParaRPr sz="2400" dirty="0">
              <a:latin typeface="Calibri"/>
              <a:ea typeface="Calibri"/>
              <a:cs typeface="Calibri"/>
              <a:sym typeface="Calibri"/>
            </a:endParaRPr>
          </a:p>
        </p:txBody>
      </p:sp>
      <p:pic>
        <p:nvPicPr>
          <p:cNvPr id="2" name="Picture 10">
            <a:extLst>
              <a:ext uri="{FF2B5EF4-FFF2-40B4-BE49-F238E27FC236}">
                <a16:creationId xmlns:a16="http://schemas.microsoft.com/office/drawing/2014/main" id="{EAD00EDF-AC01-292D-7363-BA442F4B2F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2"/>
          <p:cNvSpPr txBox="1">
            <a:spLocks noGrp="1"/>
          </p:cNvSpPr>
          <p:nvPr>
            <p:ph type="title"/>
          </p:nvPr>
        </p:nvSpPr>
        <p:spPr>
          <a:xfrm>
            <a:off x="29816" y="283831"/>
            <a:ext cx="10515600" cy="535440"/>
          </a:xfrm>
          <a:prstGeom prst="rect">
            <a:avLst/>
          </a:prstGeom>
          <a:noFill/>
          <a:ln>
            <a:noFill/>
          </a:ln>
        </p:spPr>
        <p:txBody>
          <a:bodyPr spcFirstLastPara="1" wrap="square" lIns="91400" tIns="45675" rIns="91400" bIns="45675" anchor="ctr" anchorCtr="0">
            <a:spAutoFit/>
          </a:bodyPr>
          <a:lstStyle/>
          <a:p>
            <a:pPr marL="457200" lvl="0" indent="-457200" algn="l" rtl="0">
              <a:lnSpc>
                <a:spcPct val="90000"/>
              </a:lnSpc>
              <a:spcBef>
                <a:spcPts val="0"/>
              </a:spcBef>
              <a:spcAft>
                <a:spcPts val="0"/>
              </a:spcAft>
              <a:buClr>
                <a:schemeClr val="dk1"/>
              </a:buClr>
              <a:buSzPts val="1800"/>
              <a:buFont typeface="Wingdings" panose="05000000000000000000" pitchFamily="2" charset="2"/>
              <a:buChar char="q"/>
            </a:pPr>
            <a:r>
              <a:rPr lang="en-US" sz="3200" dirty="0">
                <a:latin typeface="Times New Roman"/>
                <a:ea typeface="Times New Roman"/>
                <a:cs typeface="Times New Roman"/>
                <a:sym typeface="Times New Roman"/>
              </a:rPr>
              <a:t>Business Problem </a:t>
            </a:r>
            <a:endParaRPr sz="3200" dirty="0">
              <a:latin typeface="Times New Roman"/>
              <a:ea typeface="Times New Roman"/>
              <a:cs typeface="Times New Roman"/>
              <a:sym typeface="Times New Roman"/>
            </a:endParaRPr>
          </a:p>
        </p:txBody>
      </p:sp>
      <p:pic>
        <p:nvPicPr>
          <p:cNvPr id="2" name="Picture 10">
            <a:extLst>
              <a:ext uri="{FF2B5EF4-FFF2-40B4-BE49-F238E27FC236}">
                <a16:creationId xmlns:a16="http://schemas.microsoft.com/office/drawing/2014/main" id="{4439D334-C149-F07A-017C-D6F6D8A5C9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702" y="5825821"/>
            <a:ext cx="2593298" cy="9695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D12B4BC-A150-B15D-7AE5-E87CCF151E81}"/>
              </a:ext>
            </a:extLst>
          </p:cNvPr>
          <p:cNvPicPr>
            <a:picLocks noChangeAspect="1"/>
          </p:cNvPicPr>
          <p:nvPr/>
        </p:nvPicPr>
        <p:blipFill>
          <a:blip r:embed="rId4"/>
          <a:stretch>
            <a:fillRect/>
          </a:stretch>
        </p:blipFill>
        <p:spPr>
          <a:xfrm>
            <a:off x="1058778" y="2434022"/>
            <a:ext cx="10387870" cy="3411774"/>
          </a:xfrm>
          <a:prstGeom prst="rect">
            <a:avLst/>
          </a:prstGeom>
        </p:spPr>
      </p:pic>
      <p:sp>
        <p:nvSpPr>
          <p:cNvPr id="7" name="Rectangle 4">
            <a:extLst>
              <a:ext uri="{FF2B5EF4-FFF2-40B4-BE49-F238E27FC236}">
                <a16:creationId xmlns:a16="http://schemas.microsoft.com/office/drawing/2014/main" id="{D0E1CE4E-F67D-B2D1-DC7B-02AC7DEBD863}"/>
              </a:ext>
            </a:extLst>
          </p:cNvPr>
          <p:cNvSpPr>
            <a:spLocks noGrp="1" noChangeArrowheads="1"/>
          </p:cNvSpPr>
          <p:nvPr>
            <p:ph type="body" idx="4294967295"/>
          </p:nvPr>
        </p:nvSpPr>
        <p:spPr bwMode="auto">
          <a:xfrm>
            <a:off x="931048" y="884337"/>
            <a:ext cx="10515600"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D0D0D"/>
                </a:solidFill>
                <a:effectLst/>
                <a:latin typeface="Söhne"/>
              </a:rPr>
              <a:t>Coal and iron ore prices are highly volatile due to supply and demand dynamics, geopolitical events, policy changes, and currency fluctuations. This makes accurate price predictions difficult for businesses, leading to potential revenue and profit fluctuations.</a:t>
            </a:r>
            <a:endParaRPr kumimoji="0" lang="en-US" altLang="en-US" sz="1200" b="0" i="0" u="none" strike="noStrike" cap="none" normalizeH="0" baseline="0" dirty="0">
              <a:ln>
                <a:noFill/>
              </a:ln>
              <a:solidFill>
                <a:schemeClr val="tx1"/>
              </a:solidFill>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title"/>
          </p:nvPr>
        </p:nvSpPr>
        <p:spPr>
          <a:xfrm>
            <a:off x="43072" y="283830"/>
            <a:ext cx="10515600" cy="535440"/>
          </a:xfrm>
          <a:prstGeom prst="rect">
            <a:avLst/>
          </a:prstGeom>
          <a:noFill/>
          <a:ln>
            <a:noFill/>
          </a:ln>
        </p:spPr>
        <p:txBody>
          <a:bodyPr spcFirstLastPara="1" wrap="square" lIns="91400" tIns="45675" rIns="91400" bIns="45675" anchor="ctr" anchorCtr="0">
            <a:spAutoFit/>
          </a:bodyPr>
          <a:lstStyle/>
          <a:p>
            <a:pPr marL="457200" lvl="0" indent="-457200" algn="l" rtl="0">
              <a:lnSpc>
                <a:spcPct val="90000"/>
              </a:lnSpc>
              <a:spcBef>
                <a:spcPts val="0"/>
              </a:spcBef>
              <a:spcAft>
                <a:spcPts val="0"/>
              </a:spcAft>
              <a:buClr>
                <a:schemeClr val="dk1"/>
              </a:buClr>
              <a:buSzPts val="1800"/>
              <a:buFont typeface="Wingdings" panose="05000000000000000000" pitchFamily="2" charset="2"/>
              <a:buChar char="q"/>
            </a:pPr>
            <a:r>
              <a:rPr lang="en-US" sz="3200" dirty="0">
                <a:latin typeface="Times New Roman"/>
                <a:ea typeface="Times New Roman"/>
                <a:cs typeface="Times New Roman"/>
                <a:sym typeface="Times New Roman"/>
              </a:rPr>
              <a:t>Business Objective and Constraint</a:t>
            </a:r>
            <a:endParaRPr sz="3200" dirty="0">
              <a:latin typeface="Times New Roman"/>
              <a:ea typeface="Times New Roman"/>
              <a:cs typeface="Times New Roman"/>
              <a:sym typeface="Times New Roman"/>
            </a:endParaRPr>
          </a:p>
        </p:txBody>
      </p:sp>
      <p:pic>
        <p:nvPicPr>
          <p:cNvPr id="2" name="Picture 10">
            <a:extLst>
              <a:ext uri="{FF2B5EF4-FFF2-40B4-BE49-F238E27FC236}">
                <a16:creationId xmlns:a16="http://schemas.microsoft.com/office/drawing/2014/main" id="{8523DFB3-583D-F2B5-26EE-83C31A5F7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728B2C-A7A4-4C71-AB49-ECEBB3989DE8}"/>
              </a:ext>
            </a:extLst>
          </p:cNvPr>
          <p:cNvSpPr txBox="1"/>
          <p:nvPr/>
        </p:nvSpPr>
        <p:spPr>
          <a:xfrm>
            <a:off x="6561918" y="1560767"/>
            <a:ext cx="4776322" cy="646331"/>
          </a:xfrm>
          <a:prstGeom prst="rect">
            <a:avLst/>
          </a:prstGeom>
          <a:noFill/>
        </p:spPr>
        <p:txBody>
          <a:bodyPr wrap="square" rtlCol="0">
            <a:spAutoFit/>
          </a:bodyPr>
          <a:lstStyle/>
          <a:p>
            <a:r>
              <a:rPr lang="en-US" sz="1800" b="1" dirty="0">
                <a:effectLst/>
                <a:latin typeface="Arial" panose="020B0604020202020204" pitchFamily="34" charset="0"/>
                <a:ea typeface="Arial" panose="020B0604020202020204" pitchFamily="34" charset="0"/>
              </a:rPr>
              <a:t>Minimize the impact of price volatility on production costs</a:t>
            </a:r>
            <a:endParaRPr lang="en-IN" sz="28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2D116E93-360C-3AA4-E15B-3DACFDDC07CE}"/>
              </a:ext>
            </a:extLst>
          </p:cNvPr>
          <p:cNvSpPr txBox="1"/>
          <p:nvPr/>
        </p:nvSpPr>
        <p:spPr>
          <a:xfrm>
            <a:off x="109335" y="1422268"/>
            <a:ext cx="5776724" cy="923330"/>
          </a:xfrm>
          <a:prstGeom prst="rect">
            <a:avLst/>
          </a:prstGeom>
          <a:noFill/>
        </p:spPr>
        <p:txBody>
          <a:bodyPr wrap="square" rtlCol="0">
            <a:spAutoFit/>
          </a:bodyPr>
          <a:lstStyle/>
          <a:p>
            <a:pPr marL="571500" marR="0">
              <a:spcBef>
                <a:spcPts val="400"/>
              </a:spcBef>
              <a:spcAft>
                <a:spcPts val="0"/>
              </a:spcAft>
            </a:pPr>
            <a:r>
              <a:rPr lang="en-US" sz="1800" b="1" dirty="0">
                <a:effectLst/>
                <a:latin typeface="Arial" panose="020B0604020202020204" pitchFamily="34" charset="0"/>
                <a:ea typeface="Arial" panose="020B0604020202020204" pitchFamily="34" charset="0"/>
              </a:rPr>
              <a:t>Optimize procurement with accurate price forecasts to maximize savings and profitability</a:t>
            </a:r>
            <a:r>
              <a:rPr lang="en-US" sz="1800" dirty="0">
                <a:effectLst/>
                <a:latin typeface="Arial" panose="020B0604020202020204" pitchFamily="34" charset="0"/>
                <a:ea typeface="Arial" panose="020B0604020202020204" pitchFamily="34" charset="0"/>
              </a:rPr>
              <a:t>.</a:t>
            </a:r>
            <a:endParaRPr lang="en-IN" sz="1800" dirty="0">
              <a:effectLst/>
              <a:latin typeface="Arial" panose="020B0604020202020204" pitchFamily="34" charset="0"/>
              <a:ea typeface="Arial" panose="020B0604020202020204" pitchFamily="34" charset="0"/>
            </a:endParaRPr>
          </a:p>
        </p:txBody>
      </p:sp>
      <p:pic>
        <p:nvPicPr>
          <p:cNvPr id="6" name="Picture 5">
            <a:extLst>
              <a:ext uri="{FF2B5EF4-FFF2-40B4-BE49-F238E27FC236}">
                <a16:creationId xmlns:a16="http://schemas.microsoft.com/office/drawing/2014/main" id="{63F38689-22EE-441B-54B1-64E5673C0B9B}"/>
              </a:ext>
            </a:extLst>
          </p:cNvPr>
          <p:cNvPicPr>
            <a:picLocks noChangeAspect="1"/>
          </p:cNvPicPr>
          <p:nvPr/>
        </p:nvPicPr>
        <p:blipFill>
          <a:blip r:embed="rId4"/>
          <a:stretch>
            <a:fillRect/>
          </a:stretch>
        </p:blipFill>
        <p:spPr>
          <a:xfrm>
            <a:off x="319274" y="2345598"/>
            <a:ext cx="5776725" cy="3470391"/>
          </a:xfrm>
          <a:prstGeom prst="rect">
            <a:avLst/>
          </a:prstGeom>
        </p:spPr>
      </p:pic>
      <p:pic>
        <p:nvPicPr>
          <p:cNvPr id="8" name="Picture 7">
            <a:extLst>
              <a:ext uri="{FF2B5EF4-FFF2-40B4-BE49-F238E27FC236}">
                <a16:creationId xmlns:a16="http://schemas.microsoft.com/office/drawing/2014/main" id="{68734FE7-BA7A-D99D-2FAF-8EBBB944B89A}"/>
              </a:ext>
            </a:extLst>
          </p:cNvPr>
          <p:cNvPicPr>
            <a:picLocks noChangeAspect="1"/>
          </p:cNvPicPr>
          <p:nvPr/>
        </p:nvPicPr>
        <p:blipFill>
          <a:blip r:embed="rId5"/>
          <a:stretch>
            <a:fillRect/>
          </a:stretch>
        </p:blipFill>
        <p:spPr>
          <a:xfrm>
            <a:off x="6679962" y="2345598"/>
            <a:ext cx="4776321" cy="347039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pic>
        <p:nvPicPr>
          <p:cNvPr id="3" name="Picture 2">
            <a:extLst>
              <a:ext uri="{FF2B5EF4-FFF2-40B4-BE49-F238E27FC236}">
                <a16:creationId xmlns:a16="http://schemas.microsoft.com/office/drawing/2014/main" id="{B84212D5-E0DF-58D7-EE90-F60ABDD947C7}"/>
              </a:ext>
            </a:extLst>
          </p:cNvPr>
          <p:cNvPicPr>
            <a:picLocks noChangeAspect="1"/>
          </p:cNvPicPr>
          <p:nvPr/>
        </p:nvPicPr>
        <p:blipFill>
          <a:blip r:embed="rId3"/>
          <a:stretch>
            <a:fillRect/>
          </a:stretch>
        </p:blipFill>
        <p:spPr>
          <a:xfrm>
            <a:off x="2242905" y="802313"/>
            <a:ext cx="8042740" cy="5412957"/>
          </a:xfrm>
          <a:prstGeom prst="rect">
            <a:avLst/>
          </a:prstGeom>
          <a:ln w="3175">
            <a:solidFill>
              <a:schemeClr val="bg1"/>
            </a:solidFill>
          </a:ln>
        </p:spPr>
      </p:pic>
      <p:sp>
        <p:nvSpPr>
          <p:cNvPr id="147" name="Google Shape;147;gf3a8d4be09_2_92"/>
          <p:cNvSpPr txBox="1">
            <a:spLocks noGrp="1"/>
          </p:cNvSpPr>
          <p:nvPr>
            <p:ph type="title"/>
          </p:nvPr>
        </p:nvSpPr>
        <p:spPr>
          <a:xfrm>
            <a:off x="54968" y="266813"/>
            <a:ext cx="10515600" cy="535500"/>
          </a:xfrm>
          <a:prstGeom prst="rect">
            <a:avLst/>
          </a:prstGeom>
          <a:noFill/>
          <a:ln>
            <a:noFill/>
          </a:ln>
        </p:spPr>
        <p:txBody>
          <a:bodyPr spcFirstLastPara="1" wrap="square" lIns="91400" tIns="45675" rIns="91400" bIns="45675" anchor="ctr" anchorCtr="0">
            <a:spAutoFit/>
          </a:bodyPr>
          <a:lstStyle/>
          <a:p>
            <a:pPr marL="457200" lvl="0" indent="-457200" algn="l" rtl="0">
              <a:lnSpc>
                <a:spcPct val="90000"/>
              </a:lnSpc>
              <a:spcBef>
                <a:spcPts val="0"/>
              </a:spcBef>
              <a:spcAft>
                <a:spcPts val="0"/>
              </a:spcAft>
              <a:buClr>
                <a:schemeClr val="dk1"/>
              </a:buClr>
              <a:buSzPts val="3000"/>
              <a:buFont typeface="Wingdings" panose="05000000000000000000" pitchFamily="2" charset="2"/>
              <a:buChar char="q"/>
            </a:pPr>
            <a:r>
              <a:rPr lang="en-US" sz="3200" dirty="0">
                <a:latin typeface="Times New Roman"/>
                <a:ea typeface="Times New Roman"/>
                <a:cs typeface="Times New Roman"/>
                <a:sym typeface="Times New Roman"/>
              </a:rPr>
              <a:t>Project Architecture</a:t>
            </a:r>
            <a:endParaRPr sz="3200" dirty="0">
              <a:latin typeface="Times New Roman"/>
              <a:ea typeface="Times New Roman"/>
              <a:cs typeface="Times New Roman"/>
              <a:sym typeface="Times New Roman"/>
            </a:endParaRPr>
          </a:p>
        </p:txBody>
      </p:sp>
      <p:sp>
        <p:nvSpPr>
          <p:cNvPr id="148" name="Google Shape;148;gf3a8d4be09_2_92"/>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
        <p:nvSpPr>
          <p:cNvPr id="150" name="Google Shape;150;gf3a8d4be09_2_92"/>
          <p:cNvSpPr txBox="1"/>
          <p:nvPr/>
        </p:nvSpPr>
        <p:spPr>
          <a:xfrm>
            <a:off x="4099475" y="1187700"/>
            <a:ext cx="2164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1" name="Google Shape;151;gf3a8d4be09_2_92"/>
          <p:cNvSpPr txBox="1"/>
          <p:nvPr/>
        </p:nvSpPr>
        <p:spPr>
          <a:xfrm>
            <a:off x="6053425" y="2493975"/>
            <a:ext cx="3409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2" name="Google Shape;152;gf3a8d4be09_2_92"/>
          <p:cNvSpPr txBox="1"/>
          <p:nvPr/>
        </p:nvSpPr>
        <p:spPr>
          <a:xfrm>
            <a:off x="5938500" y="3792975"/>
            <a:ext cx="3275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pic>
        <p:nvPicPr>
          <p:cNvPr id="5" name="Picture 10">
            <a:extLst>
              <a:ext uri="{FF2B5EF4-FFF2-40B4-BE49-F238E27FC236}">
                <a16:creationId xmlns:a16="http://schemas.microsoft.com/office/drawing/2014/main" id="{4A806B0C-7AB9-0961-C855-44D27B4BD6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p14"/>
          <p:cNvSpPr txBox="1">
            <a:spLocks noGrp="1"/>
          </p:cNvSpPr>
          <p:nvPr>
            <p:ph type="title"/>
          </p:nvPr>
        </p:nvSpPr>
        <p:spPr>
          <a:xfrm>
            <a:off x="304801" y="1316903"/>
            <a:ext cx="11555895" cy="3527029"/>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SzPts val="1200"/>
              <a:buNone/>
            </a:pPr>
            <a:r>
              <a:rPr lang="en-US" sz="2800" dirty="0">
                <a:latin typeface="Times New Roman"/>
                <a:ea typeface="Times New Roman"/>
                <a:cs typeface="Times New Roman"/>
                <a:sym typeface="Times New Roman"/>
              </a:rPr>
              <a:t>There are six stages of CRISP-ML(Q) Methodology</a:t>
            </a:r>
            <a:br>
              <a:rPr lang="en-US" sz="2800" dirty="0">
                <a:latin typeface="Times New Roman"/>
                <a:ea typeface="Times New Roman"/>
                <a:cs typeface="Times New Roman"/>
                <a:sym typeface="Times New Roman"/>
              </a:rPr>
            </a:br>
            <a:endParaRPr sz="2800"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2800" dirty="0">
                <a:latin typeface="Times New Roman"/>
                <a:ea typeface="Times New Roman"/>
                <a:cs typeface="Times New Roman"/>
                <a:sym typeface="Times New Roman"/>
              </a:rPr>
              <a:t>	</a:t>
            </a:r>
            <a:r>
              <a:rPr lang="en-US" sz="3200" dirty="0">
                <a:latin typeface="Times New Roman"/>
                <a:ea typeface="Times New Roman"/>
                <a:cs typeface="Times New Roman"/>
                <a:sym typeface="Times New Roman"/>
              </a:rPr>
              <a:t>1.Business and data understanding</a:t>
            </a:r>
            <a:endParaRPr sz="3200"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dirty="0">
                <a:latin typeface="Times New Roman"/>
                <a:ea typeface="Times New Roman"/>
                <a:cs typeface="Times New Roman"/>
                <a:sym typeface="Times New Roman"/>
              </a:rPr>
              <a:t>	2.Data preparation</a:t>
            </a:r>
            <a:endParaRPr sz="3200"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dirty="0">
                <a:latin typeface="Times New Roman"/>
                <a:ea typeface="Times New Roman"/>
                <a:cs typeface="Times New Roman"/>
                <a:sym typeface="Times New Roman"/>
              </a:rPr>
              <a:t>	3.Model building </a:t>
            </a:r>
            <a:endParaRPr sz="3200"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dirty="0">
                <a:latin typeface="Times New Roman"/>
                <a:ea typeface="Times New Roman"/>
                <a:cs typeface="Times New Roman"/>
                <a:sym typeface="Times New Roman"/>
              </a:rPr>
              <a:t>	4.Model evaluation</a:t>
            </a:r>
            <a:endParaRPr sz="3200"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dirty="0">
                <a:latin typeface="Times New Roman"/>
                <a:ea typeface="Times New Roman"/>
                <a:cs typeface="Times New Roman"/>
                <a:sym typeface="Times New Roman"/>
              </a:rPr>
              <a:t>	5.Model deployment</a:t>
            </a:r>
            <a:endParaRPr sz="3200"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dirty="0">
                <a:latin typeface="Times New Roman"/>
                <a:ea typeface="Times New Roman"/>
                <a:cs typeface="Times New Roman"/>
                <a:sym typeface="Times New Roman"/>
              </a:rPr>
              <a:t>	6.Monitoring and Maintenance</a:t>
            </a:r>
            <a:endParaRPr sz="3200" dirty="0">
              <a:latin typeface="Times New Roman"/>
              <a:ea typeface="Times New Roman"/>
              <a:cs typeface="Times New Roman"/>
              <a:sym typeface="Times New Roman"/>
            </a:endParaRPr>
          </a:p>
        </p:txBody>
      </p:sp>
      <p:pic>
        <p:nvPicPr>
          <p:cNvPr id="2" name="Picture 10">
            <a:extLst>
              <a:ext uri="{FF2B5EF4-FFF2-40B4-BE49-F238E27FC236}">
                <a16:creationId xmlns:a16="http://schemas.microsoft.com/office/drawing/2014/main" id="{66E5692A-28F4-1786-9993-CAD8EAEEC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702" y="5815989"/>
            <a:ext cx="2593298" cy="9695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33182CA-2FA3-238B-E139-2A967EEBC96B}"/>
              </a:ext>
            </a:extLst>
          </p:cNvPr>
          <p:cNvSpPr txBox="1"/>
          <p:nvPr/>
        </p:nvSpPr>
        <p:spPr>
          <a:xfrm>
            <a:off x="26504" y="290040"/>
            <a:ext cx="10460100" cy="584775"/>
          </a:xfrm>
          <a:prstGeom prst="rect">
            <a:avLst/>
          </a:prstGeom>
          <a:noFill/>
        </p:spPr>
        <p:txBody>
          <a:bodyPr wrap="square" rtlCol="0">
            <a:spAutoFit/>
          </a:bodyPr>
          <a:lstStyle/>
          <a:p>
            <a:pPr marL="457200" indent="-457200">
              <a:buFont typeface="Wingdings" panose="05000000000000000000" pitchFamily="2" charset="2"/>
              <a:buChar char="q"/>
            </a:pPr>
            <a:r>
              <a:rPr lang="en-US" sz="3200" dirty="0">
                <a:latin typeface="Times New Roman"/>
                <a:ea typeface="Times New Roman"/>
                <a:cs typeface="Times New Roman"/>
                <a:sym typeface="Times New Roman"/>
              </a:rPr>
              <a:t>CRISP-ML(Q) Methodology:</a:t>
            </a:r>
            <a:endParaRPr lang="en-IN" sz="3200"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6924</TotalTime>
  <Words>1779</Words>
  <Application>Microsoft Office PowerPoint</Application>
  <PresentationFormat>Widescreen</PresentationFormat>
  <Paragraphs>195</Paragraphs>
  <Slides>25</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Wingdings</vt:lpstr>
      <vt:lpstr>Times New Roman</vt:lpstr>
      <vt:lpstr>Söhne</vt:lpstr>
      <vt:lpstr>Georgia</vt:lpstr>
      <vt:lpstr>var(--artdeco-reset-typography-font-family-sans)</vt:lpstr>
      <vt:lpstr>Calibri</vt:lpstr>
      <vt:lpstr>Arial</vt:lpstr>
      <vt:lpstr>-apple-system</vt:lpstr>
      <vt:lpstr>Office Theme</vt:lpstr>
      <vt:lpstr>Coal and Iron Ore price Forecasting</vt:lpstr>
      <vt:lpstr>PowerPoint Presentation</vt:lpstr>
      <vt:lpstr>TEAM MEMBERS</vt:lpstr>
      <vt:lpstr>Overview and Scope</vt:lpstr>
      <vt:lpstr>CONTENTS</vt:lpstr>
      <vt:lpstr>Business Problem </vt:lpstr>
      <vt:lpstr>Business Objective and Constraint</vt:lpstr>
      <vt:lpstr>Project Architecture</vt:lpstr>
      <vt:lpstr>There are six stages of CRISP-ML(Q) Methodology   1.Business and data understanding  2.Data preparation  3.Model building   4.Model evaluation  5.Model deployment  6.Monitoring and Maintenance</vt:lpstr>
      <vt:lpstr>PowerPoint Presentation</vt:lpstr>
      <vt:lpstr>Technical Stacks</vt:lpstr>
      <vt:lpstr>Data Collection and Understanding</vt:lpstr>
      <vt:lpstr>Data Dictionary </vt:lpstr>
      <vt:lpstr>System Requirements</vt:lpstr>
      <vt:lpstr>PowerPoint Presentation</vt:lpstr>
      <vt:lpstr>Overview:</vt:lpstr>
      <vt:lpstr>PowerPoint Presentation</vt:lpstr>
      <vt:lpstr>Model Building </vt:lpstr>
      <vt:lpstr>Model Accuracy Comparison</vt:lpstr>
      <vt:lpstr>Model Deployment - Strategy</vt:lpstr>
      <vt:lpstr>Output Screenshot</vt:lpstr>
      <vt:lpstr>Challenges</vt:lpstr>
      <vt:lpstr>Future Scope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BARTHWAL</dc:creator>
  <cp:lastModifiedBy>ASHISH PATIL</cp:lastModifiedBy>
  <cp:revision>17</cp:revision>
  <dcterms:created xsi:type="dcterms:W3CDTF">2022-02-16T01:47:29Z</dcterms:created>
  <dcterms:modified xsi:type="dcterms:W3CDTF">2024-05-20T12:11:52Z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ies>
</file>